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98" r:id="rId2"/>
    <p:sldId id="651" r:id="rId3"/>
    <p:sldId id="652" r:id="rId4"/>
    <p:sldId id="662" r:id="rId5"/>
    <p:sldId id="654" r:id="rId6"/>
    <p:sldId id="655" r:id="rId7"/>
    <p:sldId id="656" r:id="rId8"/>
    <p:sldId id="657" r:id="rId9"/>
    <p:sldId id="658" r:id="rId10"/>
    <p:sldId id="659" r:id="rId11"/>
    <p:sldId id="660" r:id="rId12"/>
  </p:sldIdLst>
  <p:sldSz cx="12192000" cy="6858000"/>
  <p:notesSz cx="6797675" cy="9926638"/>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4F86"/>
    <a:srgbClr val="333333"/>
    <a:srgbClr val="2B4E86"/>
    <a:srgbClr val="FFFFFF"/>
    <a:srgbClr val="DDDDDD"/>
    <a:srgbClr val="E8E8E8"/>
    <a:srgbClr val="4281BE"/>
    <a:srgbClr val="0070C0"/>
    <a:srgbClr val="BD0303"/>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96" autoAdjust="0"/>
    <p:restoredTop sz="94660"/>
  </p:normalViewPr>
  <p:slideViewPr>
    <p:cSldViewPr snapToGrid="0" snapToObjects="1">
      <p:cViewPr varScale="1">
        <p:scale>
          <a:sx n="148" d="100"/>
          <a:sy n="148" d="100"/>
        </p:scale>
        <p:origin x="132" y="28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185C350-EFB3-4F18-8839-D151C4F17BB1}" type="datetimeFigureOut">
              <a:rPr lang="de-DE" smtClean="0"/>
              <a:pPr/>
              <a:t>11.06.2024</a:t>
            </a:fld>
            <a:endParaRPr lang="de-DE"/>
          </a:p>
        </p:txBody>
      </p:sp>
      <p:sp>
        <p:nvSpPr>
          <p:cNvPr id="4" name="Folienbildplatzhalt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77179C7-5698-43E7-A106-FE9F8358755D}" type="slidenum">
              <a:rPr lang="de-DE" smtClean="0"/>
              <a:pPr/>
              <a:t>‹Nr.›</a:t>
            </a:fld>
            <a:endParaRPr lang="de-DE"/>
          </a:p>
        </p:txBody>
      </p:sp>
    </p:spTree>
    <p:extLst>
      <p:ext uri="{BB962C8B-B14F-4D97-AF65-F5344CB8AC3E}">
        <p14:creationId xmlns:p14="http://schemas.microsoft.com/office/powerpoint/2010/main" val="3172609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5" name="Rechteck 10"/>
          <p:cNvSpPr/>
          <p:nvPr userDrawn="1"/>
        </p:nvSpPr>
        <p:spPr>
          <a:xfrm>
            <a:off x="0" y="6429377"/>
            <a:ext cx="12192000" cy="428625"/>
          </a:xfrm>
          <a:prstGeom prst="rect">
            <a:avLst/>
          </a:prstGeom>
          <a:solidFill>
            <a:srgbClr val="2B4E8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1600" dirty="0">
              <a:latin typeface="Arial" pitchFamily="34" charset="0"/>
              <a:cs typeface="Arial" pitchFamily="34" charset="0"/>
            </a:endParaRPr>
          </a:p>
        </p:txBody>
      </p:sp>
      <p:sp>
        <p:nvSpPr>
          <p:cNvPr id="6" name="Textfeld 11"/>
          <p:cNvSpPr txBox="1"/>
          <p:nvPr userDrawn="1"/>
        </p:nvSpPr>
        <p:spPr>
          <a:xfrm>
            <a:off x="10504805" y="6497840"/>
            <a:ext cx="1426544" cy="276999"/>
          </a:xfrm>
          <a:prstGeom prst="rect">
            <a:avLst/>
          </a:prstGeom>
          <a:noFill/>
        </p:spPr>
        <p:txBody>
          <a:bodyPr wrap="none">
            <a:spAutoFit/>
          </a:bodyPr>
          <a:lstStyle/>
          <a:p>
            <a:pPr fontAlgn="auto">
              <a:spcBef>
                <a:spcPts val="0"/>
              </a:spcBef>
              <a:spcAft>
                <a:spcPts val="0"/>
              </a:spcAft>
              <a:defRPr/>
            </a:pPr>
            <a:r>
              <a:rPr lang="de-DE" sz="1200" dirty="0">
                <a:solidFill>
                  <a:schemeClr val="bg1"/>
                </a:solidFill>
                <a:latin typeface="Arial" pitchFamily="34" charset="0"/>
                <a:cs typeface="Arial" pitchFamily="34" charset="0"/>
              </a:rPr>
              <a:t>www.johanning.de</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de-DE" dirty="0"/>
          </a:p>
        </p:txBody>
      </p:sp>
      <p:sp>
        <p:nvSpPr>
          <p:cNvPr id="7" name="Titel 6"/>
          <p:cNvSpPr>
            <a:spLocks noGrp="1"/>
          </p:cNvSpPr>
          <p:nvPr>
            <p:ph type="title"/>
          </p:nvPr>
        </p:nvSpPr>
        <p:spPr>
          <a:xfrm>
            <a:off x="666713" y="2285992"/>
            <a:ext cx="10972800" cy="1428760"/>
          </a:xfrm>
        </p:spPr>
        <p:txBody>
          <a:bodyPr/>
          <a:lstStyle>
            <a:lvl1pPr>
              <a:defRPr sz="4000">
                <a:latin typeface="Arial" pitchFamily="34" charset="0"/>
                <a:cs typeface="Arial" pitchFamily="34" charset="0"/>
              </a:defRPr>
            </a:lvl1pPr>
          </a:lstStyle>
          <a:p>
            <a:r>
              <a:rPr lang="de-DE"/>
              <a:t>Titelmasterformat durch Klicken bearbeiten</a:t>
            </a:r>
            <a:endParaRPr lang="de-DE" dirty="0"/>
          </a:p>
        </p:txBody>
      </p:sp>
      <p:pic>
        <p:nvPicPr>
          <p:cNvPr id="9" name="Grafik 8"/>
          <p:cNvPicPr>
            <a:picLocks noChangeAspect="1"/>
          </p:cNvPicPr>
          <p:nvPr userDrawn="1"/>
        </p:nvPicPr>
        <p:blipFill rotWithShape="1">
          <a:blip r:embed="rId2" cstate="print">
            <a:extLst>
              <a:ext uri="{28A0092B-C50C-407E-A947-70E740481C1C}">
                <a14:useLocalDpi xmlns:a14="http://schemas.microsoft.com/office/drawing/2010/main" val="0"/>
              </a:ext>
            </a:extLst>
          </a:blip>
          <a:srcRect l="22829" t="34853" r="22694" b="39766"/>
          <a:stretch/>
        </p:blipFill>
        <p:spPr>
          <a:xfrm>
            <a:off x="10068024" y="195825"/>
            <a:ext cx="1845979" cy="50092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5" name="Textfeld 4"/>
          <p:cNvSpPr txBox="1"/>
          <p:nvPr userDrawn="1"/>
        </p:nvSpPr>
        <p:spPr>
          <a:xfrm>
            <a:off x="9524999" y="6478590"/>
            <a:ext cx="1598066" cy="276999"/>
          </a:xfrm>
          <a:prstGeom prst="rect">
            <a:avLst/>
          </a:prstGeom>
          <a:noFill/>
        </p:spPr>
        <p:txBody>
          <a:bodyPr wrap="none">
            <a:spAutoFit/>
          </a:bodyPr>
          <a:lstStyle/>
          <a:p>
            <a:pPr fontAlgn="auto">
              <a:spcBef>
                <a:spcPts val="0"/>
              </a:spcBef>
              <a:spcAft>
                <a:spcPts val="0"/>
              </a:spcAft>
              <a:defRPr/>
            </a:pPr>
            <a:r>
              <a:rPr lang="de-DE" sz="1200" dirty="0">
                <a:solidFill>
                  <a:schemeClr val="bg1"/>
                </a:solidFill>
                <a:latin typeface="Arial" pitchFamily="34" charset="0"/>
                <a:cs typeface="Arial" pitchFamily="34" charset="0"/>
              </a:rPr>
              <a:t>www.it-leadership.de</a:t>
            </a:r>
          </a:p>
        </p:txBody>
      </p:sp>
      <p:sp>
        <p:nvSpPr>
          <p:cNvPr id="2" name="Titel 1"/>
          <p:cNvSpPr>
            <a:spLocks noGrp="1"/>
          </p:cNvSpPr>
          <p:nvPr>
            <p:ph type="title"/>
          </p:nvPr>
        </p:nvSpPr>
        <p:spPr>
          <a:xfrm>
            <a:off x="609601" y="274638"/>
            <a:ext cx="8408609" cy="582594"/>
          </a:xfrm>
        </p:spPr>
        <p:txBody>
          <a:bodyPr>
            <a:noAutofit/>
          </a:bodyPr>
          <a:lstStyle>
            <a:lvl1pPr algn="l">
              <a:defRPr sz="2400">
                <a:latin typeface="Arial" pitchFamily="34" charset="0"/>
                <a:cs typeface="Arial" pitchFamily="34" charset="0"/>
              </a:defRPr>
            </a:lvl1pPr>
          </a:lstStyle>
          <a:p>
            <a:r>
              <a:rPr lang="de-DE" dirty="0"/>
              <a:t>Titelmasterformat durch Klicken bearbeiten</a:t>
            </a:r>
          </a:p>
        </p:txBody>
      </p:sp>
      <p:sp>
        <p:nvSpPr>
          <p:cNvPr id="3" name="Inhaltsplatzhalter 2"/>
          <p:cNvSpPr>
            <a:spLocks noGrp="1"/>
          </p:cNvSpPr>
          <p:nvPr>
            <p:ph idx="1"/>
          </p:nvPr>
        </p:nvSpPr>
        <p:spPr>
          <a:xfrm>
            <a:off x="609600" y="1405288"/>
            <a:ext cx="10972800" cy="4720877"/>
          </a:xfrm>
        </p:spPr>
        <p:txBody>
          <a:bodyPr>
            <a:normAutofit/>
          </a:bodyPr>
          <a:lstStyle>
            <a:lvl1pPr>
              <a:lnSpc>
                <a:spcPts val="2500"/>
              </a:lnSpc>
              <a:spcBef>
                <a:spcPts val="300"/>
              </a:spcBef>
              <a:spcAft>
                <a:spcPts val="300"/>
              </a:spcAft>
              <a:buClr>
                <a:schemeClr val="tx1">
                  <a:lumMod val="50000"/>
                  <a:lumOff val="50000"/>
                </a:schemeClr>
              </a:buClr>
              <a:buSzPct val="120000"/>
              <a:buFont typeface="Wingdings" pitchFamily="2" charset="2"/>
              <a:buChar char="§"/>
              <a:defRPr sz="1800">
                <a:latin typeface="Arial" pitchFamily="34" charset="0"/>
                <a:cs typeface="Arial" pitchFamily="34" charset="0"/>
              </a:defRPr>
            </a:lvl1pPr>
            <a:lvl2pPr>
              <a:lnSpc>
                <a:spcPts val="2500"/>
              </a:lnSpc>
              <a:spcBef>
                <a:spcPts val="300"/>
              </a:spcBef>
              <a:spcAft>
                <a:spcPts val="300"/>
              </a:spcAft>
              <a:buClr>
                <a:schemeClr val="tx1">
                  <a:lumMod val="50000"/>
                  <a:lumOff val="50000"/>
                </a:schemeClr>
              </a:buClr>
              <a:buSzPct val="120000"/>
              <a:buFont typeface="Wingdings" pitchFamily="2" charset="2"/>
              <a:buChar char="§"/>
              <a:defRPr sz="1600">
                <a:latin typeface="Arial" pitchFamily="34" charset="0"/>
                <a:cs typeface="Arial" pitchFamily="34" charset="0"/>
              </a:defRPr>
            </a:lvl2pPr>
            <a:lvl3pPr>
              <a:lnSpc>
                <a:spcPts val="2500"/>
              </a:lnSpc>
              <a:spcBef>
                <a:spcPts val="300"/>
              </a:spcBef>
              <a:spcAft>
                <a:spcPts val="300"/>
              </a:spcAft>
              <a:buClr>
                <a:schemeClr val="tx1">
                  <a:lumMod val="50000"/>
                  <a:lumOff val="50000"/>
                </a:schemeClr>
              </a:buClr>
              <a:buSzPct val="120000"/>
              <a:buFont typeface="Wingdings" pitchFamily="2" charset="2"/>
              <a:buChar char="§"/>
              <a:defRPr sz="1400">
                <a:latin typeface="Arial" pitchFamily="34" charset="0"/>
                <a:cs typeface="Arial" pitchFamily="34" charset="0"/>
              </a:defRPr>
            </a:lvl3pPr>
            <a:lvl4pPr>
              <a:lnSpc>
                <a:spcPts val="2500"/>
              </a:lnSpc>
              <a:spcBef>
                <a:spcPts val="300"/>
              </a:spcBef>
              <a:spcAft>
                <a:spcPts val="300"/>
              </a:spcAft>
              <a:buClr>
                <a:schemeClr val="tx1">
                  <a:lumMod val="50000"/>
                  <a:lumOff val="50000"/>
                </a:schemeClr>
              </a:buClr>
              <a:buSzPct val="120000"/>
              <a:buFont typeface="Wingdings" pitchFamily="2" charset="2"/>
              <a:buChar char="§"/>
              <a:defRPr sz="1200">
                <a:latin typeface="Arial" pitchFamily="34" charset="0"/>
                <a:cs typeface="Arial" pitchFamily="34" charset="0"/>
              </a:defRPr>
            </a:lvl4pPr>
            <a:lvl5pPr>
              <a:lnSpc>
                <a:spcPts val="2500"/>
              </a:lnSpc>
              <a:spcBef>
                <a:spcPts val="300"/>
              </a:spcBef>
              <a:spcAft>
                <a:spcPts val="300"/>
              </a:spcAft>
              <a:buClr>
                <a:schemeClr val="tx1">
                  <a:lumMod val="50000"/>
                  <a:lumOff val="50000"/>
                </a:schemeClr>
              </a:buClr>
              <a:buSzPct val="120000"/>
              <a:buFont typeface="Wingdings" pitchFamily="2" charset="2"/>
              <a:buChar char="§"/>
              <a:defRPr sz="1200">
                <a:latin typeface="Arial" pitchFamily="34" charset="0"/>
                <a:cs typeface="Arial" pitchFamily="34" charset="0"/>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Rechteck 10"/>
          <p:cNvSpPr/>
          <p:nvPr userDrawn="1"/>
        </p:nvSpPr>
        <p:spPr>
          <a:xfrm>
            <a:off x="0" y="6429377"/>
            <a:ext cx="12192000" cy="428625"/>
          </a:xfrm>
          <a:prstGeom prst="rect">
            <a:avLst/>
          </a:prstGeom>
          <a:solidFill>
            <a:srgbClr val="2A4F8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1600" dirty="0">
              <a:latin typeface="Arial" pitchFamily="34" charset="0"/>
              <a:cs typeface="Arial" pitchFamily="34" charset="0"/>
            </a:endParaRPr>
          </a:p>
        </p:txBody>
      </p:sp>
      <p:sp>
        <p:nvSpPr>
          <p:cNvPr id="11" name="Foliennummernplatzhalter 10"/>
          <p:cNvSpPr>
            <a:spLocks noGrp="1"/>
          </p:cNvSpPr>
          <p:nvPr>
            <p:ph type="sldNum" sz="quarter" idx="11"/>
          </p:nvPr>
        </p:nvSpPr>
        <p:spPr>
          <a:xfrm>
            <a:off x="571461" y="6492877"/>
            <a:ext cx="2844800" cy="365125"/>
          </a:xfrm>
        </p:spPr>
        <p:txBody>
          <a:bodyPr/>
          <a:lstStyle>
            <a:lvl1pPr algn="l">
              <a:defRPr sz="1100">
                <a:solidFill>
                  <a:schemeClr val="bg1"/>
                </a:solidFill>
                <a:latin typeface="Arial" pitchFamily="34" charset="0"/>
                <a:cs typeface="Arial" pitchFamily="34" charset="0"/>
              </a:defRPr>
            </a:lvl1pPr>
          </a:lstStyle>
          <a:p>
            <a:pPr>
              <a:defRPr/>
            </a:pPr>
            <a:fld id="{7CC4FF6E-67C5-4A2B-91B3-B10951B92B94}" type="slidenum">
              <a:rPr lang="de-DE" smtClean="0"/>
              <a:pPr>
                <a:defRPr/>
              </a:pPr>
              <a:t>‹Nr.›</a:t>
            </a:fld>
            <a:endParaRPr lang="de-DE" dirty="0"/>
          </a:p>
        </p:txBody>
      </p:sp>
      <p:pic>
        <p:nvPicPr>
          <p:cNvPr id="12" name="Grafik 11">
            <a:extLst>
              <a:ext uri="{FF2B5EF4-FFF2-40B4-BE49-F238E27FC236}">
                <a16:creationId xmlns:a16="http://schemas.microsoft.com/office/drawing/2014/main" id="{C6D37024-5D60-4726-BF0A-4942BB0739B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2829" t="34853" r="22694" b="39766"/>
          <a:stretch/>
        </p:blipFill>
        <p:spPr>
          <a:xfrm>
            <a:off x="10068024" y="195825"/>
            <a:ext cx="1845979" cy="500921"/>
          </a:xfrm>
          <a:prstGeom prst="rect">
            <a:avLst/>
          </a:prstGeom>
        </p:spPr>
      </p:pic>
      <p:sp>
        <p:nvSpPr>
          <p:cNvPr id="13" name="Textfeld 11">
            <a:extLst>
              <a:ext uri="{FF2B5EF4-FFF2-40B4-BE49-F238E27FC236}">
                <a16:creationId xmlns:a16="http://schemas.microsoft.com/office/drawing/2014/main" id="{310558A2-3D89-4EDC-8BF2-16BDCCD80459}"/>
              </a:ext>
            </a:extLst>
          </p:cNvPr>
          <p:cNvSpPr txBox="1"/>
          <p:nvPr userDrawn="1"/>
        </p:nvSpPr>
        <p:spPr>
          <a:xfrm>
            <a:off x="10504805" y="6497840"/>
            <a:ext cx="1426544" cy="276999"/>
          </a:xfrm>
          <a:prstGeom prst="rect">
            <a:avLst/>
          </a:prstGeom>
          <a:noFill/>
        </p:spPr>
        <p:txBody>
          <a:bodyPr wrap="none">
            <a:spAutoFit/>
          </a:bodyPr>
          <a:lstStyle/>
          <a:p>
            <a:pPr fontAlgn="auto">
              <a:spcBef>
                <a:spcPts val="0"/>
              </a:spcBef>
              <a:spcAft>
                <a:spcPts val="0"/>
              </a:spcAft>
              <a:defRPr/>
            </a:pPr>
            <a:r>
              <a:rPr lang="de-DE" sz="1200" dirty="0">
                <a:solidFill>
                  <a:schemeClr val="bg1"/>
                </a:solidFill>
                <a:latin typeface="Arial" pitchFamily="34" charset="0"/>
                <a:cs typeface="Arial" pitchFamily="34" charset="0"/>
              </a:rPr>
              <a:t>www.johanning.de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elplatzhalt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a:t>Titelmasterformat durch Klicken bearbeiten</a:t>
            </a:r>
          </a:p>
        </p:txBody>
      </p:sp>
      <p:sp>
        <p:nvSpPr>
          <p:cNvPr id="2051" name="Textplatzhalter 2"/>
          <p:cNvSpPr>
            <a:spLocks noGrp="1"/>
          </p:cNvSpPr>
          <p:nvPr>
            <p:ph type="body" idx="1"/>
          </p:nvPr>
        </p:nvSpPr>
        <p:spPr bwMode="auto">
          <a:xfrm>
            <a:off x="609600" y="1600202"/>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de-DE"/>
          </a:p>
        </p:txBody>
      </p:sp>
      <p:sp>
        <p:nvSpPr>
          <p:cNvPr id="5" name="Fußzeilenplatzhalt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de-DE"/>
          </a:p>
        </p:txBody>
      </p:sp>
      <p:sp>
        <p:nvSpPr>
          <p:cNvPr id="6" name="Foliennummernplatzhalt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7CC4FF6E-67C5-4A2B-91B3-B10951B92B94}"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
          </p:nvPr>
        </p:nvSpPr>
        <p:spPr>
          <a:xfrm>
            <a:off x="2938435" y="5627650"/>
            <a:ext cx="6400800" cy="546409"/>
          </a:xfrm>
        </p:spPr>
        <p:txBody>
          <a:bodyPr/>
          <a:lstStyle/>
          <a:p>
            <a:r>
              <a:rPr lang="de-DE" sz="1200" dirty="0"/>
              <a:t>Volker Johanning</a:t>
            </a:r>
          </a:p>
        </p:txBody>
      </p:sp>
      <p:sp>
        <p:nvSpPr>
          <p:cNvPr id="3" name="Titel 2"/>
          <p:cNvSpPr>
            <a:spLocks noGrp="1"/>
          </p:cNvSpPr>
          <p:nvPr>
            <p:ph type="title"/>
          </p:nvPr>
        </p:nvSpPr>
        <p:spPr>
          <a:xfrm>
            <a:off x="666713" y="1645920"/>
            <a:ext cx="10972800" cy="2007360"/>
          </a:xfrm>
        </p:spPr>
        <p:txBody>
          <a:bodyPr/>
          <a:lstStyle/>
          <a:p>
            <a:r>
              <a:rPr lang="de-DE" sz="3200" dirty="0"/>
              <a:t>IT-Roadmap</a:t>
            </a:r>
            <a:br>
              <a:rPr lang="de-DE" sz="3200" dirty="0"/>
            </a:br>
            <a:br>
              <a:rPr lang="de-DE" sz="2000" dirty="0"/>
            </a:br>
            <a:r>
              <a:rPr lang="de-DE" sz="3200" dirty="0"/>
              <a:t>Vorgehensmodell</a:t>
            </a:r>
            <a:endParaRPr lang="de-DE" sz="3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B4785F-F087-4DCE-B67B-9A713C3F9E95}"/>
              </a:ext>
            </a:extLst>
          </p:cNvPr>
          <p:cNvSpPr>
            <a:spLocks noGrp="1"/>
          </p:cNvSpPr>
          <p:nvPr>
            <p:ph type="title"/>
          </p:nvPr>
        </p:nvSpPr>
        <p:spPr>
          <a:xfrm>
            <a:off x="609601" y="274638"/>
            <a:ext cx="9064751" cy="582594"/>
          </a:xfrm>
        </p:spPr>
        <p:txBody>
          <a:bodyPr/>
          <a:lstStyle/>
          <a:p>
            <a:r>
              <a:rPr lang="de-DE" dirty="0"/>
              <a:t>Schritt 4.1: Die Planung der Budgets und Kapazitäten [optional]</a:t>
            </a:r>
          </a:p>
        </p:txBody>
      </p:sp>
      <p:sp>
        <p:nvSpPr>
          <p:cNvPr id="4" name="Foliennummernplatzhalter 3">
            <a:extLst>
              <a:ext uri="{FF2B5EF4-FFF2-40B4-BE49-F238E27FC236}">
                <a16:creationId xmlns:a16="http://schemas.microsoft.com/office/drawing/2014/main" id="{03FE5E25-0961-4ECE-92D7-BB613D829AE0}"/>
              </a:ext>
            </a:extLst>
          </p:cNvPr>
          <p:cNvSpPr>
            <a:spLocks noGrp="1"/>
          </p:cNvSpPr>
          <p:nvPr>
            <p:ph type="sldNum" sz="quarter" idx="11"/>
          </p:nvPr>
        </p:nvSpPr>
        <p:spPr/>
        <p:txBody>
          <a:bodyPr/>
          <a:lstStyle/>
          <a:p>
            <a:pPr>
              <a:defRPr/>
            </a:pPr>
            <a:fld id="{7CC4FF6E-67C5-4A2B-91B3-B10951B92B94}" type="slidenum">
              <a:rPr lang="de-DE" smtClean="0"/>
              <a:pPr>
                <a:defRPr/>
              </a:pPr>
              <a:t>10</a:t>
            </a:fld>
            <a:endParaRPr lang="de-DE" dirty="0"/>
          </a:p>
        </p:txBody>
      </p:sp>
      <p:sp>
        <p:nvSpPr>
          <p:cNvPr id="5" name="Pfeil: Fünfeck 4">
            <a:extLst>
              <a:ext uri="{FF2B5EF4-FFF2-40B4-BE49-F238E27FC236}">
                <a16:creationId xmlns:a16="http://schemas.microsoft.com/office/drawing/2014/main" id="{C4542A32-200F-416A-98D7-EADD67884E4E}"/>
              </a:ext>
            </a:extLst>
          </p:cNvPr>
          <p:cNvSpPr/>
          <p:nvPr/>
        </p:nvSpPr>
        <p:spPr>
          <a:xfrm>
            <a:off x="2439754" y="1158617"/>
            <a:ext cx="6097208" cy="866274"/>
          </a:xfrm>
          <a:prstGeom prst="homePlate">
            <a:avLst>
              <a:gd name="adj" fmla="val 27177"/>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t>Planung des Budgets und der Kapazitäten</a:t>
            </a:r>
          </a:p>
        </p:txBody>
      </p:sp>
      <p:sp>
        <p:nvSpPr>
          <p:cNvPr id="6" name="Rechteck: abgerundete Ecken 5">
            <a:extLst>
              <a:ext uri="{FF2B5EF4-FFF2-40B4-BE49-F238E27FC236}">
                <a16:creationId xmlns:a16="http://schemas.microsoft.com/office/drawing/2014/main" id="{FB2186EC-B63D-4E6B-8B98-A91D22CF9B09}"/>
              </a:ext>
            </a:extLst>
          </p:cNvPr>
          <p:cNvSpPr/>
          <p:nvPr/>
        </p:nvSpPr>
        <p:spPr>
          <a:xfrm>
            <a:off x="2374406" y="976606"/>
            <a:ext cx="1037305" cy="320610"/>
          </a:xfrm>
          <a:prstGeom prst="roundRect">
            <a:avLst/>
          </a:prstGeom>
          <a:solidFill>
            <a:srgbClr val="2A4F8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Schritt 4.1</a:t>
            </a:r>
          </a:p>
        </p:txBody>
      </p:sp>
      <p:sp>
        <p:nvSpPr>
          <p:cNvPr id="7" name="Rechteck 6">
            <a:extLst>
              <a:ext uri="{FF2B5EF4-FFF2-40B4-BE49-F238E27FC236}">
                <a16:creationId xmlns:a16="http://schemas.microsoft.com/office/drawing/2014/main" id="{102D0CE0-F3C9-4C93-BF62-7C5A1554EB0A}"/>
              </a:ext>
            </a:extLst>
          </p:cNvPr>
          <p:cNvSpPr/>
          <p:nvPr/>
        </p:nvSpPr>
        <p:spPr>
          <a:xfrm>
            <a:off x="2439754" y="3207373"/>
            <a:ext cx="6097208" cy="7858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180975" indent="-180975">
              <a:spcBef>
                <a:spcPts val="400"/>
              </a:spcBef>
              <a:spcAft>
                <a:spcPts val="400"/>
              </a:spcAft>
              <a:buFont typeface="Wingdings" panose="05000000000000000000" pitchFamily="2" charset="2"/>
              <a:buChar char="§"/>
            </a:pPr>
            <a:r>
              <a:rPr lang="de-DE" sz="1200" dirty="0">
                <a:solidFill>
                  <a:schemeClr val="tx1"/>
                </a:solidFill>
              </a:rPr>
              <a:t>Alle Projekte in der Roadmap werden budgetiert und überlegt, welche Kapazitäten dafür notwendig sind.</a:t>
            </a:r>
          </a:p>
          <a:p>
            <a:pPr marL="180975" indent="-180975">
              <a:spcBef>
                <a:spcPts val="400"/>
              </a:spcBef>
              <a:spcAft>
                <a:spcPts val="400"/>
              </a:spcAft>
              <a:buFont typeface="Wingdings" panose="05000000000000000000" pitchFamily="2" charset="2"/>
              <a:buChar char="§"/>
            </a:pPr>
            <a:r>
              <a:rPr lang="de-DE" sz="1200" dirty="0">
                <a:solidFill>
                  <a:schemeClr val="tx1"/>
                </a:solidFill>
              </a:rPr>
              <a:t>Es soll dadurch sichergestellt werden, dass die Roadmap realistisch „</a:t>
            </a:r>
            <a:r>
              <a:rPr lang="de-DE" sz="1200" dirty="0" err="1">
                <a:solidFill>
                  <a:schemeClr val="tx1"/>
                </a:solidFill>
              </a:rPr>
              <a:t>abarbeitbar</a:t>
            </a:r>
            <a:r>
              <a:rPr lang="de-DE" sz="1200" dirty="0">
                <a:solidFill>
                  <a:schemeClr val="tx1"/>
                </a:solidFill>
              </a:rPr>
              <a:t>“ ist</a:t>
            </a:r>
          </a:p>
        </p:txBody>
      </p:sp>
      <p:sp>
        <p:nvSpPr>
          <p:cNvPr id="8" name="Rechteck 7">
            <a:extLst>
              <a:ext uri="{FF2B5EF4-FFF2-40B4-BE49-F238E27FC236}">
                <a16:creationId xmlns:a16="http://schemas.microsoft.com/office/drawing/2014/main" id="{4CECAA2C-421F-49FE-9FD2-E171F7DCB32F}"/>
              </a:ext>
            </a:extLst>
          </p:cNvPr>
          <p:cNvSpPr/>
          <p:nvPr/>
        </p:nvSpPr>
        <p:spPr>
          <a:xfrm>
            <a:off x="2439754" y="2196252"/>
            <a:ext cx="6097208" cy="8662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0" lvl="2" algn="ctr">
              <a:lnSpc>
                <a:spcPct val="150000"/>
              </a:lnSpc>
            </a:pPr>
            <a:r>
              <a:rPr lang="de-DE" sz="1200" dirty="0">
                <a:solidFill>
                  <a:schemeClr val="tx1"/>
                </a:solidFill>
              </a:rPr>
              <a:t>Die Planung der Budgets und Kapazitäten schafft Klarheit und zeigt notwendige Investitions- und Sparmaßnahmen frühzeitig auf. Dies sorgt für Sicherheit bei Entscheidungen des Managements bzgl. der IT Roadmap.</a:t>
            </a:r>
          </a:p>
        </p:txBody>
      </p:sp>
      <p:sp>
        <p:nvSpPr>
          <p:cNvPr id="10" name="Pfeil: Fünfeck 9">
            <a:extLst>
              <a:ext uri="{FF2B5EF4-FFF2-40B4-BE49-F238E27FC236}">
                <a16:creationId xmlns:a16="http://schemas.microsoft.com/office/drawing/2014/main" id="{83A6833B-3E7B-4E6A-9FD0-9D5F3DEF1FC8}"/>
              </a:ext>
            </a:extLst>
          </p:cNvPr>
          <p:cNvSpPr/>
          <p:nvPr/>
        </p:nvSpPr>
        <p:spPr>
          <a:xfrm>
            <a:off x="354217" y="2188001"/>
            <a:ext cx="2011299" cy="859049"/>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WAS wird damit erreicht?</a:t>
            </a:r>
          </a:p>
        </p:txBody>
      </p:sp>
      <p:sp>
        <p:nvSpPr>
          <p:cNvPr id="11" name="Pfeil: Fünfeck 10">
            <a:extLst>
              <a:ext uri="{FF2B5EF4-FFF2-40B4-BE49-F238E27FC236}">
                <a16:creationId xmlns:a16="http://schemas.microsoft.com/office/drawing/2014/main" id="{BAFF7205-1098-4154-A77A-A3F9D76F5B79}"/>
              </a:ext>
            </a:extLst>
          </p:cNvPr>
          <p:cNvSpPr/>
          <p:nvPr/>
        </p:nvSpPr>
        <p:spPr>
          <a:xfrm>
            <a:off x="363107" y="3207373"/>
            <a:ext cx="2011299" cy="785877"/>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WIE läuft das ab?</a:t>
            </a:r>
          </a:p>
        </p:txBody>
      </p:sp>
      <p:sp>
        <p:nvSpPr>
          <p:cNvPr id="12" name="Pfeil: Fünfeck 11">
            <a:extLst>
              <a:ext uri="{FF2B5EF4-FFF2-40B4-BE49-F238E27FC236}">
                <a16:creationId xmlns:a16="http://schemas.microsoft.com/office/drawing/2014/main" id="{603FF5A4-3FEF-415E-A97A-2A8ABD82798D}"/>
              </a:ext>
            </a:extLst>
          </p:cNvPr>
          <p:cNvSpPr/>
          <p:nvPr/>
        </p:nvSpPr>
        <p:spPr>
          <a:xfrm>
            <a:off x="363107" y="4153573"/>
            <a:ext cx="2011299" cy="953518"/>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WER liefert </a:t>
            </a:r>
          </a:p>
          <a:p>
            <a:pPr algn="ctr"/>
            <a:r>
              <a:rPr lang="de-DE" sz="1400" b="1" dirty="0"/>
              <a:t>WAS bis WANN</a:t>
            </a:r>
          </a:p>
        </p:txBody>
      </p:sp>
      <p:sp>
        <p:nvSpPr>
          <p:cNvPr id="13" name="Rechteck 12">
            <a:extLst>
              <a:ext uri="{FF2B5EF4-FFF2-40B4-BE49-F238E27FC236}">
                <a16:creationId xmlns:a16="http://schemas.microsoft.com/office/drawing/2014/main" id="{88DD2B81-E643-484B-BEF1-81564CA1BCD4}"/>
              </a:ext>
            </a:extLst>
          </p:cNvPr>
          <p:cNvSpPr/>
          <p:nvPr/>
        </p:nvSpPr>
        <p:spPr>
          <a:xfrm>
            <a:off x="2439754" y="4153573"/>
            <a:ext cx="6097208" cy="9535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180975" indent="-180975">
              <a:spcBef>
                <a:spcPts val="400"/>
              </a:spcBef>
              <a:spcAft>
                <a:spcPts val="400"/>
              </a:spcAft>
              <a:buFont typeface="Wingdings" panose="05000000000000000000" pitchFamily="2" charset="2"/>
              <a:buChar char="§"/>
            </a:pPr>
            <a:r>
              <a:rPr lang="de-DE" sz="1200" dirty="0">
                <a:solidFill>
                  <a:schemeClr val="tx1"/>
                </a:solidFill>
              </a:rPr>
              <a:t>Start nach Erstellung der Roadmap</a:t>
            </a:r>
          </a:p>
          <a:p>
            <a:pPr marL="180975" indent="-180975">
              <a:spcBef>
                <a:spcPts val="400"/>
              </a:spcBef>
              <a:spcAft>
                <a:spcPts val="400"/>
              </a:spcAft>
              <a:buFont typeface="Wingdings" panose="05000000000000000000" pitchFamily="2" charset="2"/>
              <a:buChar char="§"/>
            </a:pPr>
            <a:r>
              <a:rPr lang="de-DE" sz="1200" dirty="0">
                <a:solidFill>
                  <a:schemeClr val="tx1"/>
                </a:solidFill>
              </a:rPr>
              <a:t>Controlling bereitet vor und Management sowie Projekt-Teilnehmer entscheiden über finale Roadmap</a:t>
            </a:r>
          </a:p>
        </p:txBody>
      </p:sp>
      <p:sp>
        <p:nvSpPr>
          <p:cNvPr id="14" name="Pfeil: Fünfeck 13">
            <a:extLst>
              <a:ext uri="{FF2B5EF4-FFF2-40B4-BE49-F238E27FC236}">
                <a16:creationId xmlns:a16="http://schemas.microsoft.com/office/drawing/2014/main" id="{F506813A-522A-48F0-B6D3-523446758A02}"/>
              </a:ext>
            </a:extLst>
          </p:cNvPr>
          <p:cNvSpPr/>
          <p:nvPr/>
        </p:nvSpPr>
        <p:spPr>
          <a:xfrm>
            <a:off x="354218" y="5207870"/>
            <a:ext cx="2011299" cy="953518"/>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Teilnehmer</a:t>
            </a:r>
          </a:p>
        </p:txBody>
      </p:sp>
      <p:sp>
        <p:nvSpPr>
          <p:cNvPr id="23" name="Rechteck 22">
            <a:extLst>
              <a:ext uri="{FF2B5EF4-FFF2-40B4-BE49-F238E27FC236}">
                <a16:creationId xmlns:a16="http://schemas.microsoft.com/office/drawing/2014/main" id="{CEE14CA1-7860-4C55-9904-55C81CE8CB12}"/>
              </a:ext>
            </a:extLst>
          </p:cNvPr>
          <p:cNvSpPr/>
          <p:nvPr/>
        </p:nvSpPr>
        <p:spPr>
          <a:xfrm>
            <a:off x="2439754" y="5207870"/>
            <a:ext cx="6097208" cy="9535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t"/>
          <a:lstStyle/>
          <a:p>
            <a:pPr marL="180975" indent="-180975">
              <a:spcBef>
                <a:spcPts val="400"/>
              </a:spcBef>
              <a:spcAft>
                <a:spcPts val="400"/>
              </a:spcAft>
              <a:buFont typeface="Wingdings" panose="05000000000000000000" pitchFamily="2" charset="2"/>
              <a:buChar char="§"/>
            </a:pPr>
            <a:r>
              <a:rPr lang="de-DE" sz="1200" dirty="0">
                <a:solidFill>
                  <a:schemeClr val="tx1"/>
                </a:solidFill>
              </a:rPr>
              <a:t>…</a:t>
            </a:r>
          </a:p>
        </p:txBody>
      </p:sp>
      <p:pic>
        <p:nvPicPr>
          <p:cNvPr id="9" name="Grafik 8">
            <a:extLst>
              <a:ext uri="{FF2B5EF4-FFF2-40B4-BE49-F238E27FC236}">
                <a16:creationId xmlns:a16="http://schemas.microsoft.com/office/drawing/2014/main" id="{E4B91543-DD5D-433A-B6CA-2795C93C3157}"/>
              </a:ext>
            </a:extLst>
          </p:cNvPr>
          <p:cNvPicPr>
            <a:picLocks noChangeAspect="1"/>
          </p:cNvPicPr>
          <p:nvPr/>
        </p:nvPicPr>
        <p:blipFill>
          <a:blip r:embed="rId2"/>
          <a:stretch>
            <a:fillRect/>
          </a:stretch>
        </p:blipFill>
        <p:spPr>
          <a:xfrm>
            <a:off x="8659389" y="3661033"/>
            <a:ext cx="3532611" cy="985079"/>
          </a:xfrm>
          <a:prstGeom prst="rect">
            <a:avLst/>
          </a:prstGeom>
        </p:spPr>
      </p:pic>
    </p:spTree>
    <p:extLst>
      <p:ext uri="{BB962C8B-B14F-4D97-AF65-F5344CB8AC3E}">
        <p14:creationId xmlns:p14="http://schemas.microsoft.com/office/powerpoint/2010/main" val="1182338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B4785F-F087-4DCE-B67B-9A713C3F9E95}"/>
              </a:ext>
            </a:extLst>
          </p:cNvPr>
          <p:cNvSpPr>
            <a:spLocks noGrp="1"/>
          </p:cNvSpPr>
          <p:nvPr>
            <p:ph type="title"/>
          </p:nvPr>
        </p:nvSpPr>
        <p:spPr/>
        <p:txBody>
          <a:bodyPr/>
          <a:lstStyle/>
          <a:p>
            <a:r>
              <a:rPr lang="de-DE"/>
              <a:t>Schritt 5: </a:t>
            </a:r>
            <a:r>
              <a:rPr lang="de-DE" dirty="0"/>
              <a:t>Gap-Analyse und Maßnahmenkatalog</a:t>
            </a:r>
          </a:p>
        </p:txBody>
      </p:sp>
      <p:sp>
        <p:nvSpPr>
          <p:cNvPr id="4" name="Foliennummernplatzhalter 3">
            <a:extLst>
              <a:ext uri="{FF2B5EF4-FFF2-40B4-BE49-F238E27FC236}">
                <a16:creationId xmlns:a16="http://schemas.microsoft.com/office/drawing/2014/main" id="{03FE5E25-0961-4ECE-92D7-BB613D829AE0}"/>
              </a:ext>
            </a:extLst>
          </p:cNvPr>
          <p:cNvSpPr>
            <a:spLocks noGrp="1"/>
          </p:cNvSpPr>
          <p:nvPr>
            <p:ph type="sldNum" sz="quarter" idx="11"/>
          </p:nvPr>
        </p:nvSpPr>
        <p:spPr/>
        <p:txBody>
          <a:bodyPr/>
          <a:lstStyle/>
          <a:p>
            <a:pPr>
              <a:defRPr/>
            </a:pPr>
            <a:fld id="{7CC4FF6E-67C5-4A2B-91B3-B10951B92B94}" type="slidenum">
              <a:rPr lang="de-DE" smtClean="0"/>
              <a:pPr>
                <a:defRPr/>
              </a:pPr>
              <a:t>11</a:t>
            </a:fld>
            <a:endParaRPr lang="de-DE" dirty="0"/>
          </a:p>
        </p:txBody>
      </p:sp>
      <p:sp>
        <p:nvSpPr>
          <p:cNvPr id="5" name="Pfeil: Fünfeck 4">
            <a:extLst>
              <a:ext uri="{FF2B5EF4-FFF2-40B4-BE49-F238E27FC236}">
                <a16:creationId xmlns:a16="http://schemas.microsoft.com/office/drawing/2014/main" id="{C4542A32-200F-416A-98D7-EADD67884E4E}"/>
              </a:ext>
            </a:extLst>
          </p:cNvPr>
          <p:cNvSpPr/>
          <p:nvPr/>
        </p:nvSpPr>
        <p:spPr>
          <a:xfrm>
            <a:off x="2439754" y="1158617"/>
            <a:ext cx="6097208" cy="866274"/>
          </a:xfrm>
          <a:prstGeom prst="homePlate">
            <a:avLst>
              <a:gd name="adj" fmla="val 27177"/>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t>Gap-Analyse und Maßnahmenkatalog</a:t>
            </a:r>
          </a:p>
        </p:txBody>
      </p:sp>
      <p:sp>
        <p:nvSpPr>
          <p:cNvPr id="6" name="Rechteck: abgerundete Ecken 5">
            <a:extLst>
              <a:ext uri="{FF2B5EF4-FFF2-40B4-BE49-F238E27FC236}">
                <a16:creationId xmlns:a16="http://schemas.microsoft.com/office/drawing/2014/main" id="{FB2186EC-B63D-4E6B-8B98-A91D22CF9B09}"/>
              </a:ext>
            </a:extLst>
          </p:cNvPr>
          <p:cNvSpPr/>
          <p:nvPr/>
        </p:nvSpPr>
        <p:spPr>
          <a:xfrm>
            <a:off x="2374406" y="976606"/>
            <a:ext cx="1037305" cy="320610"/>
          </a:xfrm>
          <a:prstGeom prst="roundRect">
            <a:avLst/>
          </a:prstGeom>
          <a:solidFill>
            <a:srgbClr val="2A4F8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Schritt 5</a:t>
            </a:r>
          </a:p>
        </p:txBody>
      </p:sp>
      <p:sp>
        <p:nvSpPr>
          <p:cNvPr id="7" name="Rechteck 6">
            <a:extLst>
              <a:ext uri="{FF2B5EF4-FFF2-40B4-BE49-F238E27FC236}">
                <a16:creationId xmlns:a16="http://schemas.microsoft.com/office/drawing/2014/main" id="{102D0CE0-F3C9-4C93-BF62-7C5A1554EB0A}"/>
              </a:ext>
            </a:extLst>
          </p:cNvPr>
          <p:cNvSpPr/>
          <p:nvPr/>
        </p:nvSpPr>
        <p:spPr>
          <a:xfrm>
            <a:off x="2439754" y="3207373"/>
            <a:ext cx="6097208" cy="10802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180975" indent="-180975">
              <a:spcBef>
                <a:spcPts val="200"/>
              </a:spcBef>
              <a:spcAft>
                <a:spcPts val="200"/>
              </a:spcAft>
              <a:buFont typeface="Wingdings" panose="05000000000000000000" pitchFamily="2" charset="2"/>
              <a:buChar char="§"/>
            </a:pPr>
            <a:r>
              <a:rPr lang="de-DE" sz="1200" dirty="0">
                <a:solidFill>
                  <a:schemeClr val="tx1"/>
                </a:solidFill>
              </a:rPr>
              <a:t>Es wird pro Projekt geschaut wo Wissenslücken sind und was zur Erreichung des Projektzieles noch fehlt</a:t>
            </a:r>
          </a:p>
          <a:p>
            <a:pPr marL="180975" indent="-180975">
              <a:spcBef>
                <a:spcPts val="200"/>
              </a:spcBef>
              <a:spcAft>
                <a:spcPts val="200"/>
              </a:spcAft>
              <a:buFont typeface="Wingdings" panose="05000000000000000000" pitchFamily="2" charset="2"/>
              <a:buChar char="§"/>
            </a:pPr>
            <a:r>
              <a:rPr lang="de-DE" sz="1200" dirty="0">
                <a:solidFill>
                  <a:schemeClr val="tx1"/>
                </a:solidFill>
              </a:rPr>
              <a:t>Auf dieser Basis ist ein Maßnahmenkatalog erstellt worden, der zeigt, welche notwendigen Weiterbildungen, </a:t>
            </a:r>
            <a:r>
              <a:rPr lang="de-DE" sz="1200" dirty="0" err="1">
                <a:solidFill>
                  <a:schemeClr val="tx1"/>
                </a:solidFill>
              </a:rPr>
              <a:t>Make</a:t>
            </a:r>
            <a:r>
              <a:rPr lang="de-DE" sz="1200" dirty="0">
                <a:solidFill>
                  <a:schemeClr val="tx1"/>
                </a:solidFill>
              </a:rPr>
              <a:t>-</a:t>
            </a:r>
            <a:r>
              <a:rPr lang="de-DE" sz="1200" dirty="0" err="1">
                <a:solidFill>
                  <a:schemeClr val="tx1"/>
                </a:solidFill>
              </a:rPr>
              <a:t>or</a:t>
            </a:r>
            <a:r>
              <a:rPr lang="de-DE" sz="1200" dirty="0">
                <a:solidFill>
                  <a:schemeClr val="tx1"/>
                </a:solidFill>
              </a:rPr>
              <a:t>-Buy-Entscheidungen und Vorprojekte wie und von wem angegangen werden müssen, damit die Projekte für das Zielbild erfolgreich sein können.</a:t>
            </a:r>
          </a:p>
        </p:txBody>
      </p:sp>
      <p:sp>
        <p:nvSpPr>
          <p:cNvPr id="8" name="Rechteck 7">
            <a:extLst>
              <a:ext uri="{FF2B5EF4-FFF2-40B4-BE49-F238E27FC236}">
                <a16:creationId xmlns:a16="http://schemas.microsoft.com/office/drawing/2014/main" id="{4CECAA2C-421F-49FE-9FD2-E171F7DCB32F}"/>
              </a:ext>
            </a:extLst>
          </p:cNvPr>
          <p:cNvSpPr/>
          <p:nvPr/>
        </p:nvSpPr>
        <p:spPr>
          <a:xfrm>
            <a:off x="2439754" y="2196252"/>
            <a:ext cx="6097208" cy="8662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0" lvl="2" algn="ctr">
              <a:lnSpc>
                <a:spcPct val="150000"/>
              </a:lnSpc>
            </a:pPr>
            <a:r>
              <a:rPr lang="de-DE" sz="1200" dirty="0">
                <a:solidFill>
                  <a:schemeClr val="tx1"/>
                </a:solidFill>
              </a:rPr>
              <a:t>Durch die Gap-Analyse wird deutlich, wo Wissenslücken sind und wo Kapazitäten oder Organisationslücken sind. Durch den Maßnahmen-Katalog und der damit einhergehenden „Lücken-Schließung“ wird der Erfolg der Roadmap abgesichert.</a:t>
            </a:r>
          </a:p>
        </p:txBody>
      </p:sp>
      <p:sp>
        <p:nvSpPr>
          <p:cNvPr id="10" name="Pfeil: Fünfeck 9">
            <a:extLst>
              <a:ext uri="{FF2B5EF4-FFF2-40B4-BE49-F238E27FC236}">
                <a16:creationId xmlns:a16="http://schemas.microsoft.com/office/drawing/2014/main" id="{83A6833B-3E7B-4E6A-9FD0-9D5F3DEF1FC8}"/>
              </a:ext>
            </a:extLst>
          </p:cNvPr>
          <p:cNvSpPr/>
          <p:nvPr/>
        </p:nvSpPr>
        <p:spPr>
          <a:xfrm>
            <a:off x="354217" y="2188001"/>
            <a:ext cx="2011299" cy="859049"/>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WAS wird damit erreicht?</a:t>
            </a:r>
          </a:p>
        </p:txBody>
      </p:sp>
      <p:sp>
        <p:nvSpPr>
          <p:cNvPr id="11" name="Pfeil: Fünfeck 10">
            <a:extLst>
              <a:ext uri="{FF2B5EF4-FFF2-40B4-BE49-F238E27FC236}">
                <a16:creationId xmlns:a16="http://schemas.microsoft.com/office/drawing/2014/main" id="{BAFF7205-1098-4154-A77A-A3F9D76F5B79}"/>
              </a:ext>
            </a:extLst>
          </p:cNvPr>
          <p:cNvSpPr/>
          <p:nvPr/>
        </p:nvSpPr>
        <p:spPr>
          <a:xfrm>
            <a:off x="363107" y="3207373"/>
            <a:ext cx="2011299" cy="1080210"/>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WIE läuft das ab?</a:t>
            </a:r>
          </a:p>
        </p:txBody>
      </p:sp>
      <p:sp>
        <p:nvSpPr>
          <p:cNvPr id="12" name="Pfeil: Fünfeck 11">
            <a:extLst>
              <a:ext uri="{FF2B5EF4-FFF2-40B4-BE49-F238E27FC236}">
                <a16:creationId xmlns:a16="http://schemas.microsoft.com/office/drawing/2014/main" id="{603FF5A4-3FEF-415E-A97A-2A8ABD82798D}"/>
              </a:ext>
            </a:extLst>
          </p:cNvPr>
          <p:cNvSpPr/>
          <p:nvPr/>
        </p:nvSpPr>
        <p:spPr>
          <a:xfrm>
            <a:off x="363107" y="4371700"/>
            <a:ext cx="2011299" cy="953518"/>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WER liefert </a:t>
            </a:r>
          </a:p>
          <a:p>
            <a:pPr algn="ctr"/>
            <a:r>
              <a:rPr lang="de-DE" sz="1400" b="1" dirty="0"/>
              <a:t>WAS bis WANN</a:t>
            </a:r>
          </a:p>
        </p:txBody>
      </p:sp>
      <p:sp>
        <p:nvSpPr>
          <p:cNvPr id="13" name="Rechteck 12">
            <a:extLst>
              <a:ext uri="{FF2B5EF4-FFF2-40B4-BE49-F238E27FC236}">
                <a16:creationId xmlns:a16="http://schemas.microsoft.com/office/drawing/2014/main" id="{88DD2B81-E643-484B-BEF1-81564CA1BCD4}"/>
              </a:ext>
            </a:extLst>
          </p:cNvPr>
          <p:cNvSpPr/>
          <p:nvPr/>
        </p:nvSpPr>
        <p:spPr>
          <a:xfrm>
            <a:off x="2439754" y="4371700"/>
            <a:ext cx="6097208" cy="9535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180975" indent="-180975">
              <a:spcBef>
                <a:spcPts val="400"/>
              </a:spcBef>
              <a:spcAft>
                <a:spcPts val="400"/>
              </a:spcAft>
              <a:buFont typeface="Wingdings" panose="05000000000000000000" pitchFamily="2" charset="2"/>
              <a:buChar char="§"/>
            </a:pPr>
            <a:r>
              <a:rPr lang="de-DE" sz="1200" dirty="0">
                <a:solidFill>
                  <a:schemeClr val="tx1"/>
                </a:solidFill>
              </a:rPr>
              <a:t>Start nach finaler Freigabe der Roadmap</a:t>
            </a:r>
          </a:p>
          <a:p>
            <a:pPr marL="180975" indent="-180975">
              <a:spcBef>
                <a:spcPts val="400"/>
              </a:spcBef>
              <a:spcAft>
                <a:spcPts val="400"/>
              </a:spcAft>
              <a:buFont typeface="Wingdings" panose="05000000000000000000" pitchFamily="2" charset="2"/>
              <a:buChar char="§"/>
            </a:pPr>
            <a:r>
              <a:rPr lang="de-DE" sz="1200" dirty="0">
                <a:solidFill>
                  <a:schemeClr val="tx1"/>
                </a:solidFill>
              </a:rPr>
              <a:t>Management und Leadership-Team sowie Personalleitung entscheiden über notwendige Weiterbildungsmaßnahmen und/oder Einstellungen, um die Projekte der Roadmap umsetzen zu können. </a:t>
            </a:r>
          </a:p>
        </p:txBody>
      </p:sp>
      <p:sp>
        <p:nvSpPr>
          <p:cNvPr id="14" name="Pfeil: Fünfeck 13">
            <a:extLst>
              <a:ext uri="{FF2B5EF4-FFF2-40B4-BE49-F238E27FC236}">
                <a16:creationId xmlns:a16="http://schemas.microsoft.com/office/drawing/2014/main" id="{F506813A-522A-48F0-B6D3-523446758A02}"/>
              </a:ext>
            </a:extLst>
          </p:cNvPr>
          <p:cNvSpPr/>
          <p:nvPr/>
        </p:nvSpPr>
        <p:spPr>
          <a:xfrm>
            <a:off x="355423" y="5455242"/>
            <a:ext cx="2011299" cy="706146"/>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Teilnehmer</a:t>
            </a:r>
          </a:p>
        </p:txBody>
      </p:sp>
      <p:sp>
        <p:nvSpPr>
          <p:cNvPr id="23" name="Rechteck 22">
            <a:extLst>
              <a:ext uri="{FF2B5EF4-FFF2-40B4-BE49-F238E27FC236}">
                <a16:creationId xmlns:a16="http://schemas.microsoft.com/office/drawing/2014/main" id="{CEE14CA1-7860-4C55-9904-55C81CE8CB12}"/>
              </a:ext>
            </a:extLst>
          </p:cNvPr>
          <p:cNvSpPr/>
          <p:nvPr/>
        </p:nvSpPr>
        <p:spPr>
          <a:xfrm>
            <a:off x="2440959" y="5455242"/>
            <a:ext cx="6097208" cy="7061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180975" indent="-180975">
              <a:spcBef>
                <a:spcPts val="400"/>
              </a:spcBef>
              <a:spcAft>
                <a:spcPts val="400"/>
              </a:spcAft>
              <a:buFont typeface="Wingdings" panose="05000000000000000000" pitchFamily="2" charset="2"/>
              <a:buChar char="§"/>
            </a:pPr>
            <a:r>
              <a:rPr lang="de-DE" sz="1200" dirty="0">
                <a:solidFill>
                  <a:schemeClr val="tx1"/>
                </a:solidFill>
              </a:rPr>
              <a:t>..</a:t>
            </a:r>
          </a:p>
        </p:txBody>
      </p:sp>
      <p:pic>
        <p:nvPicPr>
          <p:cNvPr id="3" name="Grafik 2">
            <a:extLst>
              <a:ext uri="{FF2B5EF4-FFF2-40B4-BE49-F238E27FC236}">
                <a16:creationId xmlns:a16="http://schemas.microsoft.com/office/drawing/2014/main" id="{DA579985-FB90-411C-AD40-38F425F1A4A1}"/>
              </a:ext>
            </a:extLst>
          </p:cNvPr>
          <p:cNvPicPr>
            <a:picLocks noChangeAspect="1"/>
          </p:cNvPicPr>
          <p:nvPr/>
        </p:nvPicPr>
        <p:blipFill>
          <a:blip r:embed="rId2"/>
          <a:stretch>
            <a:fillRect/>
          </a:stretch>
        </p:blipFill>
        <p:spPr>
          <a:xfrm>
            <a:off x="8404150" y="2868494"/>
            <a:ext cx="3881575" cy="2586747"/>
          </a:xfrm>
          <a:prstGeom prst="rect">
            <a:avLst/>
          </a:prstGeom>
        </p:spPr>
      </p:pic>
    </p:spTree>
    <p:extLst>
      <p:ext uri="{BB962C8B-B14F-4D97-AF65-F5344CB8AC3E}">
        <p14:creationId xmlns:p14="http://schemas.microsoft.com/office/powerpoint/2010/main" val="851236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426DBB-2BEE-4A15-8939-A18D4E79F77C}"/>
              </a:ext>
            </a:extLst>
          </p:cNvPr>
          <p:cNvSpPr>
            <a:spLocks noGrp="1"/>
          </p:cNvSpPr>
          <p:nvPr>
            <p:ph type="title"/>
          </p:nvPr>
        </p:nvSpPr>
        <p:spPr/>
        <p:txBody>
          <a:bodyPr/>
          <a:lstStyle/>
          <a:p>
            <a:r>
              <a:rPr lang="de-DE" dirty="0"/>
              <a:t>Wie wird die Strategie-Roadmap entwickelt?</a:t>
            </a:r>
          </a:p>
        </p:txBody>
      </p:sp>
      <p:sp>
        <p:nvSpPr>
          <p:cNvPr id="4" name="Foliennummernplatzhalter 3">
            <a:extLst>
              <a:ext uri="{FF2B5EF4-FFF2-40B4-BE49-F238E27FC236}">
                <a16:creationId xmlns:a16="http://schemas.microsoft.com/office/drawing/2014/main" id="{7E12BA56-CD6D-4A32-B71E-10C99B0AD816}"/>
              </a:ext>
            </a:extLst>
          </p:cNvPr>
          <p:cNvSpPr>
            <a:spLocks noGrp="1"/>
          </p:cNvSpPr>
          <p:nvPr>
            <p:ph type="sldNum" sz="quarter" idx="11"/>
          </p:nvPr>
        </p:nvSpPr>
        <p:spPr/>
        <p:txBody>
          <a:bodyPr/>
          <a:lstStyle/>
          <a:p>
            <a:pPr>
              <a:defRPr/>
            </a:pPr>
            <a:fld id="{7CC4FF6E-67C5-4A2B-91B3-B10951B92B94}" type="slidenum">
              <a:rPr lang="de-DE" smtClean="0"/>
              <a:pPr>
                <a:defRPr/>
              </a:pPr>
              <a:t>2</a:t>
            </a:fld>
            <a:endParaRPr lang="de-DE" dirty="0"/>
          </a:p>
        </p:txBody>
      </p:sp>
      <p:sp>
        <p:nvSpPr>
          <p:cNvPr id="5" name="Pfeil: Fünfeck 4">
            <a:extLst>
              <a:ext uri="{FF2B5EF4-FFF2-40B4-BE49-F238E27FC236}">
                <a16:creationId xmlns:a16="http://schemas.microsoft.com/office/drawing/2014/main" id="{DCD61D59-D5BD-4503-B3B0-108415DB43FE}"/>
              </a:ext>
            </a:extLst>
          </p:cNvPr>
          <p:cNvSpPr/>
          <p:nvPr/>
        </p:nvSpPr>
        <p:spPr>
          <a:xfrm>
            <a:off x="242120" y="1359785"/>
            <a:ext cx="2126328" cy="866274"/>
          </a:xfrm>
          <a:prstGeom prst="homePlate">
            <a:avLst>
              <a:gd name="adj" fmla="val 27177"/>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Klärung der </a:t>
            </a:r>
            <a:r>
              <a:rPr lang="de-DE" sz="1400" b="1" dirty="0"/>
              <a:t>Ausgangssituation</a:t>
            </a:r>
          </a:p>
        </p:txBody>
      </p:sp>
      <p:sp>
        <p:nvSpPr>
          <p:cNvPr id="6" name="Pfeil: Fünfeck 5">
            <a:extLst>
              <a:ext uri="{FF2B5EF4-FFF2-40B4-BE49-F238E27FC236}">
                <a16:creationId xmlns:a16="http://schemas.microsoft.com/office/drawing/2014/main" id="{6F83D008-D7E2-4523-8EA9-1F987E16A1A2}"/>
              </a:ext>
            </a:extLst>
          </p:cNvPr>
          <p:cNvSpPr/>
          <p:nvPr/>
        </p:nvSpPr>
        <p:spPr>
          <a:xfrm>
            <a:off x="2607184" y="1359785"/>
            <a:ext cx="2126328" cy="866274"/>
          </a:xfrm>
          <a:prstGeom prst="homePlate">
            <a:avLst>
              <a:gd name="adj" fmla="val 27177"/>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Vision und Zielbild </a:t>
            </a:r>
          </a:p>
          <a:p>
            <a:pPr algn="ctr"/>
            <a:r>
              <a:rPr lang="de-DE" sz="1400" dirty="0"/>
              <a:t>erstellen</a:t>
            </a:r>
          </a:p>
        </p:txBody>
      </p:sp>
      <p:sp>
        <p:nvSpPr>
          <p:cNvPr id="7" name="Pfeil: Fünfeck 6">
            <a:extLst>
              <a:ext uri="{FF2B5EF4-FFF2-40B4-BE49-F238E27FC236}">
                <a16:creationId xmlns:a16="http://schemas.microsoft.com/office/drawing/2014/main" id="{0AE33DA6-6850-4855-8E4C-AB4234DA0FBE}"/>
              </a:ext>
            </a:extLst>
          </p:cNvPr>
          <p:cNvSpPr/>
          <p:nvPr/>
        </p:nvSpPr>
        <p:spPr>
          <a:xfrm>
            <a:off x="4972248" y="1359785"/>
            <a:ext cx="2126328" cy="866274"/>
          </a:xfrm>
          <a:prstGeom prst="homePlate">
            <a:avLst>
              <a:gd name="adj" fmla="val 26227"/>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IT- und Digitalisierungs-Roadmap </a:t>
            </a:r>
          </a:p>
          <a:p>
            <a:pPr algn="ctr"/>
            <a:r>
              <a:rPr lang="de-DE" sz="1400" dirty="0"/>
              <a:t>erstellen</a:t>
            </a:r>
          </a:p>
        </p:txBody>
      </p:sp>
      <p:sp>
        <p:nvSpPr>
          <p:cNvPr id="8" name="Pfeil: Fünfeck 7">
            <a:extLst>
              <a:ext uri="{FF2B5EF4-FFF2-40B4-BE49-F238E27FC236}">
                <a16:creationId xmlns:a16="http://schemas.microsoft.com/office/drawing/2014/main" id="{8FB5DDED-19C5-455E-A1EB-5681BB64DA64}"/>
              </a:ext>
            </a:extLst>
          </p:cNvPr>
          <p:cNvSpPr/>
          <p:nvPr/>
        </p:nvSpPr>
        <p:spPr>
          <a:xfrm>
            <a:off x="7337313" y="1359785"/>
            <a:ext cx="2126328" cy="866274"/>
          </a:xfrm>
          <a:prstGeom prst="homePlate">
            <a:avLst>
              <a:gd name="adj" fmla="val 23374"/>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Wirtschaftlichkeit herstellen mit einem </a:t>
            </a:r>
          </a:p>
          <a:p>
            <a:pPr algn="ctr"/>
            <a:r>
              <a:rPr lang="de-DE" sz="1400" dirty="0"/>
              <a:t>Portfolio</a:t>
            </a:r>
          </a:p>
        </p:txBody>
      </p:sp>
      <p:sp>
        <p:nvSpPr>
          <p:cNvPr id="9" name="Rechteck: abgerundete Ecken 8">
            <a:extLst>
              <a:ext uri="{FF2B5EF4-FFF2-40B4-BE49-F238E27FC236}">
                <a16:creationId xmlns:a16="http://schemas.microsoft.com/office/drawing/2014/main" id="{4C1072CD-6A02-4062-84F6-A8C5AA06B99B}"/>
              </a:ext>
            </a:extLst>
          </p:cNvPr>
          <p:cNvSpPr/>
          <p:nvPr/>
        </p:nvSpPr>
        <p:spPr>
          <a:xfrm>
            <a:off x="176772" y="1177774"/>
            <a:ext cx="257861" cy="320610"/>
          </a:xfrm>
          <a:prstGeom prst="roundRect">
            <a:avLst/>
          </a:prstGeom>
          <a:solidFill>
            <a:srgbClr val="2A4F8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1</a:t>
            </a:r>
          </a:p>
        </p:txBody>
      </p:sp>
      <p:sp>
        <p:nvSpPr>
          <p:cNvPr id="10" name="Rechteck: abgerundete Ecken 9">
            <a:extLst>
              <a:ext uri="{FF2B5EF4-FFF2-40B4-BE49-F238E27FC236}">
                <a16:creationId xmlns:a16="http://schemas.microsoft.com/office/drawing/2014/main" id="{460DC173-FD7C-420D-BDE0-9AC8D81A7C31}"/>
              </a:ext>
            </a:extLst>
          </p:cNvPr>
          <p:cNvSpPr/>
          <p:nvPr/>
        </p:nvSpPr>
        <p:spPr>
          <a:xfrm>
            <a:off x="2506839" y="1131381"/>
            <a:ext cx="257861" cy="320610"/>
          </a:xfrm>
          <a:prstGeom prst="roundRect">
            <a:avLst/>
          </a:prstGeom>
          <a:solidFill>
            <a:srgbClr val="2A4F8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2</a:t>
            </a:r>
          </a:p>
        </p:txBody>
      </p:sp>
      <p:sp>
        <p:nvSpPr>
          <p:cNvPr id="11" name="Rechteck: abgerundete Ecken 10">
            <a:extLst>
              <a:ext uri="{FF2B5EF4-FFF2-40B4-BE49-F238E27FC236}">
                <a16:creationId xmlns:a16="http://schemas.microsoft.com/office/drawing/2014/main" id="{426940C2-0553-4430-9D0A-86E097971389}"/>
              </a:ext>
            </a:extLst>
          </p:cNvPr>
          <p:cNvSpPr/>
          <p:nvPr/>
        </p:nvSpPr>
        <p:spPr>
          <a:xfrm>
            <a:off x="4875470" y="1131381"/>
            <a:ext cx="257861" cy="320610"/>
          </a:xfrm>
          <a:prstGeom prst="roundRect">
            <a:avLst/>
          </a:prstGeom>
          <a:solidFill>
            <a:srgbClr val="2A4F8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3</a:t>
            </a:r>
          </a:p>
        </p:txBody>
      </p:sp>
      <p:sp>
        <p:nvSpPr>
          <p:cNvPr id="12" name="Rechteck: abgerundete Ecken 11">
            <a:extLst>
              <a:ext uri="{FF2B5EF4-FFF2-40B4-BE49-F238E27FC236}">
                <a16:creationId xmlns:a16="http://schemas.microsoft.com/office/drawing/2014/main" id="{90542B72-B255-43F8-AD4E-156C3C38DD06}"/>
              </a:ext>
            </a:extLst>
          </p:cNvPr>
          <p:cNvSpPr/>
          <p:nvPr/>
        </p:nvSpPr>
        <p:spPr>
          <a:xfrm>
            <a:off x="7244101" y="1131381"/>
            <a:ext cx="257861" cy="320610"/>
          </a:xfrm>
          <a:prstGeom prst="roundRect">
            <a:avLst/>
          </a:prstGeom>
          <a:solidFill>
            <a:srgbClr val="2A4F8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4</a:t>
            </a:r>
          </a:p>
        </p:txBody>
      </p:sp>
      <p:sp>
        <p:nvSpPr>
          <p:cNvPr id="13" name="Rechteck 12">
            <a:extLst>
              <a:ext uri="{FF2B5EF4-FFF2-40B4-BE49-F238E27FC236}">
                <a16:creationId xmlns:a16="http://schemas.microsoft.com/office/drawing/2014/main" id="{203BA38A-66FC-460C-81A1-15E290BD79E3}"/>
              </a:ext>
            </a:extLst>
          </p:cNvPr>
          <p:cNvSpPr/>
          <p:nvPr/>
        </p:nvSpPr>
        <p:spPr>
          <a:xfrm>
            <a:off x="242120" y="3349541"/>
            <a:ext cx="2126328" cy="27421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t"/>
          <a:lstStyle/>
          <a:p>
            <a:pPr marL="180975" indent="-180975">
              <a:spcBef>
                <a:spcPts val="400"/>
              </a:spcBef>
              <a:spcAft>
                <a:spcPts val="400"/>
              </a:spcAft>
              <a:buFont typeface="Wingdings" panose="05000000000000000000" pitchFamily="2" charset="2"/>
              <a:buChar char="§"/>
            </a:pPr>
            <a:r>
              <a:rPr lang="de-DE" sz="1200" dirty="0">
                <a:solidFill>
                  <a:schemeClr val="tx1"/>
                </a:solidFill>
              </a:rPr>
              <a:t>Analyse der aktuellen Situation („A“) durch Interviews und Analyse Dokumentationen</a:t>
            </a:r>
          </a:p>
          <a:p>
            <a:pPr marL="180975" indent="-180975">
              <a:spcBef>
                <a:spcPts val="400"/>
              </a:spcBef>
              <a:spcAft>
                <a:spcPts val="400"/>
              </a:spcAft>
              <a:buFont typeface="Wingdings" panose="05000000000000000000" pitchFamily="2" charset="2"/>
              <a:buChar char="§"/>
            </a:pPr>
            <a:r>
              <a:rPr lang="de-DE" sz="1200" dirty="0">
                <a:solidFill>
                  <a:schemeClr val="tx1"/>
                </a:solidFill>
              </a:rPr>
              <a:t>8 Bereiche werden analysiert: IT-Strategie, IT-Prozesse, Personal und Führung, Applikations-management, IT Support (Frontend), IT Infrastruktur (Backend), IT Sicherheit und Risiko, IT Controlling und Sourcing</a:t>
            </a:r>
          </a:p>
          <a:p>
            <a:pPr marL="180975" indent="-180975">
              <a:spcBef>
                <a:spcPts val="400"/>
              </a:spcBef>
              <a:spcAft>
                <a:spcPts val="400"/>
              </a:spcAft>
              <a:buFont typeface="Wingdings" panose="05000000000000000000" pitchFamily="2" charset="2"/>
              <a:buChar char="§"/>
            </a:pPr>
            <a:endParaRPr lang="de-DE" sz="1200" dirty="0">
              <a:solidFill>
                <a:schemeClr val="tx1"/>
              </a:solidFill>
            </a:endParaRPr>
          </a:p>
        </p:txBody>
      </p:sp>
      <p:sp>
        <p:nvSpPr>
          <p:cNvPr id="14" name="Pfeil: Fünfeck 13">
            <a:extLst>
              <a:ext uri="{FF2B5EF4-FFF2-40B4-BE49-F238E27FC236}">
                <a16:creationId xmlns:a16="http://schemas.microsoft.com/office/drawing/2014/main" id="{009489E9-ED62-4FBB-B366-8E58D9E34BD9}"/>
              </a:ext>
            </a:extLst>
          </p:cNvPr>
          <p:cNvSpPr/>
          <p:nvPr/>
        </p:nvSpPr>
        <p:spPr>
          <a:xfrm>
            <a:off x="9702378" y="1359785"/>
            <a:ext cx="2126328" cy="866274"/>
          </a:xfrm>
          <a:prstGeom prst="homePlate">
            <a:avLst>
              <a:gd name="adj" fmla="val 23374"/>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Umsetzungs- und Maßnahmenplan</a:t>
            </a:r>
          </a:p>
        </p:txBody>
      </p:sp>
      <p:sp>
        <p:nvSpPr>
          <p:cNvPr id="15" name="Rechteck 14">
            <a:extLst>
              <a:ext uri="{FF2B5EF4-FFF2-40B4-BE49-F238E27FC236}">
                <a16:creationId xmlns:a16="http://schemas.microsoft.com/office/drawing/2014/main" id="{7CAA467A-0206-4408-BDD7-AF321B99BC8C}"/>
              </a:ext>
            </a:extLst>
          </p:cNvPr>
          <p:cNvSpPr/>
          <p:nvPr/>
        </p:nvSpPr>
        <p:spPr>
          <a:xfrm>
            <a:off x="242120" y="2404849"/>
            <a:ext cx="2126328" cy="7667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algn="ctr">
              <a:spcBef>
                <a:spcPts val="400"/>
              </a:spcBef>
              <a:spcAft>
                <a:spcPts val="400"/>
              </a:spcAft>
            </a:pPr>
            <a:r>
              <a:rPr lang="de-DE" sz="1200" b="1" dirty="0">
                <a:solidFill>
                  <a:schemeClr val="tx1"/>
                </a:solidFill>
              </a:rPr>
              <a:t>WO</a:t>
            </a:r>
            <a:r>
              <a:rPr lang="de-DE" sz="1200" dirty="0">
                <a:solidFill>
                  <a:schemeClr val="tx1"/>
                </a:solidFill>
              </a:rPr>
              <a:t> stehen wir </a:t>
            </a:r>
            <a:r>
              <a:rPr lang="de-DE" sz="1200" b="1" dirty="0">
                <a:solidFill>
                  <a:schemeClr val="tx1"/>
                </a:solidFill>
              </a:rPr>
              <a:t>aktuell</a:t>
            </a:r>
            <a:r>
              <a:rPr lang="de-DE" sz="1200" dirty="0">
                <a:solidFill>
                  <a:schemeClr val="tx1"/>
                </a:solidFill>
              </a:rPr>
              <a:t>?</a:t>
            </a:r>
          </a:p>
        </p:txBody>
      </p:sp>
      <p:sp>
        <p:nvSpPr>
          <p:cNvPr id="16" name="Rechteck 15">
            <a:extLst>
              <a:ext uri="{FF2B5EF4-FFF2-40B4-BE49-F238E27FC236}">
                <a16:creationId xmlns:a16="http://schemas.microsoft.com/office/drawing/2014/main" id="{CA4F5B49-DBEE-452E-AC6B-8B968B871089}"/>
              </a:ext>
            </a:extLst>
          </p:cNvPr>
          <p:cNvSpPr/>
          <p:nvPr/>
        </p:nvSpPr>
        <p:spPr>
          <a:xfrm>
            <a:off x="2607184" y="3349541"/>
            <a:ext cx="2126328" cy="27421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t"/>
          <a:lstStyle/>
          <a:p>
            <a:pPr marL="180975" indent="-180975">
              <a:spcBef>
                <a:spcPts val="400"/>
              </a:spcBef>
              <a:spcAft>
                <a:spcPts val="400"/>
              </a:spcAft>
              <a:buFont typeface="Wingdings" panose="05000000000000000000" pitchFamily="2" charset="2"/>
              <a:buChar char="§"/>
            </a:pPr>
            <a:r>
              <a:rPr lang="de-DE" sz="1200" dirty="0">
                <a:solidFill>
                  <a:schemeClr val="tx1"/>
                </a:solidFill>
              </a:rPr>
              <a:t>Erarbeitung des Zielbildes / Zielfoto z.B. im Jahre 2030 in Workshops</a:t>
            </a:r>
          </a:p>
          <a:p>
            <a:pPr marL="180975" indent="-180975">
              <a:spcBef>
                <a:spcPts val="400"/>
              </a:spcBef>
              <a:spcAft>
                <a:spcPts val="400"/>
              </a:spcAft>
              <a:buFont typeface="Wingdings" panose="05000000000000000000" pitchFamily="2" charset="2"/>
              <a:buChar char="§"/>
            </a:pPr>
            <a:r>
              <a:rPr lang="de-DE" sz="1200" dirty="0">
                <a:solidFill>
                  <a:schemeClr val="tx1"/>
                </a:solidFill>
              </a:rPr>
              <a:t>Welche Zukunftstrends gibt es? Wie ändert sich der Markt und Wettbewerb? </a:t>
            </a:r>
          </a:p>
          <a:p>
            <a:pPr marL="180975" indent="-180975">
              <a:spcBef>
                <a:spcPts val="400"/>
              </a:spcBef>
              <a:spcAft>
                <a:spcPts val="400"/>
              </a:spcAft>
              <a:buFont typeface="Wingdings" panose="05000000000000000000" pitchFamily="2" charset="2"/>
              <a:buChar char="§"/>
            </a:pPr>
            <a:r>
              <a:rPr lang="de-DE" sz="1200" dirty="0">
                <a:solidFill>
                  <a:schemeClr val="tx1"/>
                </a:solidFill>
              </a:rPr>
              <a:t>Wie muss ABC GmbH 2030 aussehen? Wie wird gearbeitet, woran wird gearbeitet? </a:t>
            </a:r>
          </a:p>
        </p:txBody>
      </p:sp>
      <p:sp>
        <p:nvSpPr>
          <p:cNvPr id="17" name="Rechteck 16">
            <a:extLst>
              <a:ext uri="{FF2B5EF4-FFF2-40B4-BE49-F238E27FC236}">
                <a16:creationId xmlns:a16="http://schemas.microsoft.com/office/drawing/2014/main" id="{7800363A-F2B4-4A0C-A619-8DD7CA3ECCF2}"/>
              </a:ext>
            </a:extLst>
          </p:cNvPr>
          <p:cNvSpPr/>
          <p:nvPr/>
        </p:nvSpPr>
        <p:spPr>
          <a:xfrm>
            <a:off x="2607184" y="2404849"/>
            <a:ext cx="2126328" cy="7667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algn="ctr">
              <a:spcBef>
                <a:spcPts val="400"/>
              </a:spcBef>
              <a:spcAft>
                <a:spcPts val="400"/>
              </a:spcAft>
            </a:pPr>
            <a:r>
              <a:rPr lang="de-DE" sz="1200" b="1" dirty="0">
                <a:solidFill>
                  <a:schemeClr val="tx1"/>
                </a:solidFill>
              </a:rPr>
              <a:t>WO </a:t>
            </a:r>
            <a:r>
              <a:rPr lang="de-DE" sz="1200" dirty="0">
                <a:solidFill>
                  <a:schemeClr val="tx1"/>
                </a:solidFill>
              </a:rPr>
              <a:t>wollen wir </a:t>
            </a:r>
            <a:r>
              <a:rPr lang="de-DE" sz="1200" b="1" dirty="0">
                <a:solidFill>
                  <a:schemeClr val="tx1"/>
                </a:solidFill>
              </a:rPr>
              <a:t>hin</a:t>
            </a:r>
            <a:r>
              <a:rPr lang="de-DE" sz="1200" dirty="0">
                <a:solidFill>
                  <a:schemeClr val="tx1"/>
                </a:solidFill>
              </a:rPr>
              <a:t>?</a:t>
            </a:r>
          </a:p>
        </p:txBody>
      </p:sp>
      <p:sp>
        <p:nvSpPr>
          <p:cNvPr id="18" name="Rechteck 17">
            <a:extLst>
              <a:ext uri="{FF2B5EF4-FFF2-40B4-BE49-F238E27FC236}">
                <a16:creationId xmlns:a16="http://schemas.microsoft.com/office/drawing/2014/main" id="{4EDEF089-8B04-47AF-B0CF-C2493B5E1E33}"/>
              </a:ext>
            </a:extLst>
          </p:cNvPr>
          <p:cNvSpPr/>
          <p:nvPr/>
        </p:nvSpPr>
        <p:spPr>
          <a:xfrm>
            <a:off x="4972248" y="3349541"/>
            <a:ext cx="2126328" cy="27421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t"/>
          <a:lstStyle/>
          <a:p>
            <a:pPr marL="180975" indent="-180975">
              <a:spcBef>
                <a:spcPts val="400"/>
              </a:spcBef>
              <a:spcAft>
                <a:spcPts val="400"/>
              </a:spcAft>
              <a:buFont typeface="Wingdings" panose="05000000000000000000" pitchFamily="2" charset="2"/>
              <a:buChar char="§"/>
            </a:pPr>
            <a:r>
              <a:rPr lang="de-DE" sz="1200" dirty="0">
                <a:solidFill>
                  <a:schemeClr val="tx1"/>
                </a:solidFill>
              </a:rPr>
              <a:t>Die Roadmap entsteht aus Fragen, die aus der Rückschau von 2030 resultieren:</a:t>
            </a:r>
          </a:p>
          <a:p>
            <a:pPr marL="271463" lvl="1" indent="-90488">
              <a:spcBef>
                <a:spcPts val="400"/>
              </a:spcBef>
              <a:spcAft>
                <a:spcPts val="400"/>
              </a:spcAft>
              <a:buFont typeface="Wingdings" panose="05000000000000000000" pitchFamily="2" charset="2"/>
              <a:buChar char="§"/>
            </a:pPr>
            <a:r>
              <a:rPr lang="de-DE" sz="1200" dirty="0">
                <a:solidFill>
                  <a:schemeClr val="tx1"/>
                </a:solidFill>
              </a:rPr>
              <a:t>Welche Projekte brauchen wir, damit wir das Zielbild erreichen?</a:t>
            </a:r>
          </a:p>
          <a:p>
            <a:pPr marL="271463" lvl="1" indent="-90488">
              <a:spcBef>
                <a:spcPts val="400"/>
              </a:spcBef>
              <a:spcAft>
                <a:spcPts val="400"/>
              </a:spcAft>
              <a:buFont typeface="Wingdings" panose="05000000000000000000" pitchFamily="2" charset="2"/>
              <a:buChar char="§"/>
            </a:pPr>
            <a:r>
              <a:rPr lang="de-DE" sz="1200" dirty="0">
                <a:solidFill>
                  <a:schemeClr val="tx1"/>
                </a:solidFill>
              </a:rPr>
              <a:t>Wo sind schon wir richtig unterwegs, wo falsch?</a:t>
            </a:r>
          </a:p>
        </p:txBody>
      </p:sp>
      <p:sp>
        <p:nvSpPr>
          <p:cNvPr id="19" name="Rechteck 18">
            <a:extLst>
              <a:ext uri="{FF2B5EF4-FFF2-40B4-BE49-F238E27FC236}">
                <a16:creationId xmlns:a16="http://schemas.microsoft.com/office/drawing/2014/main" id="{874AB836-E8EA-487D-BB34-B98A963E38D5}"/>
              </a:ext>
            </a:extLst>
          </p:cNvPr>
          <p:cNvSpPr/>
          <p:nvPr/>
        </p:nvSpPr>
        <p:spPr>
          <a:xfrm>
            <a:off x="4972248" y="2404849"/>
            <a:ext cx="2126328" cy="7667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algn="ctr">
              <a:spcBef>
                <a:spcPts val="400"/>
              </a:spcBef>
              <a:spcAft>
                <a:spcPts val="400"/>
              </a:spcAft>
            </a:pPr>
            <a:r>
              <a:rPr lang="de-DE" sz="1200" b="1" dirty="0">
                <a:solidFill>
                  <a:schemeClr val="tx1"/>
                </a:solidFill>
              </a:rPr>
              <a:t>WIE </a:t>
            </a:r>
            <a:r>
              <a:rPr lang="de-DE" sz="1200" dirty="0">
                <a:solidFill>
                  <a:schemeClr val="tx1"/>
                </a:solidFill>
              </a:rPr>
              <a:t>kommen wir da hin?</a:t>
            </a:r>
          </a:p>
        </p:txBody>
      </p:sp>
      <p:sp>
        <p:nvSpPr>
          <p:cNvPr id="20" name="Rechteck 19">
            <a:extLst>
              <a:ext uri="{FF2B5EF4-FFF2-40B4-BE49-F238E27FC236}">
                <a16:creationId xmlns:a16="http://schemas.microsoft.com/office/drawing/2014/main" id="{1CEBBE1E-2F54-45A0-8B21-F82035EE9930}"/>
              </a:ext>
            </a:extLst>
          </p:cNvPr>
          <p:cNvSpPr/>
          <p:nvPr/>
        </p:nvSpPr>
        <p:spPr>
          <a:xfrm>
            <a:off x="7337313" y="3349541"/>
            <a:ext cx="2126328" cy="27421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t"/>
          <a:lstStyle/>
          <a:p>
            <a:pPr marL="180975" indent="-180975">
              <a:spcBef>
                <a:spcPts val="400"/>
              </a:spcBef>
              <a:spcAft>
                <a:spcPts val="400"/>
              </a:spcAft>
              <a:buFont typeface="Wingdings" panose="05000000000000000000" pitchFamily="2" charset="2"/>
              <a:buChar char="§"/>
            </a:pPr>
            <a:r>
              <a:rPr lang="de-DE" sz="1200" dirty="0">
                <a:solidFill>
                  <a:schemeClr val="tx1"/>
                </a:solidFill>
              </a:rPr>
              <a:t>Jedes Projekt in der Roadmap wird auf Wirtschaftlichkeit untersucht:</a:t>
            </a:r>
          </a:p>
          <a:p>
            <a:pPr marL="271463" lvl="1" indent="-90488">
              <a:spcBef>
                <a:spcPts val="400"/>
              </a:spcBef>
              <a:spcAft>
                <a:spcPts val="400"/>
              </a:spcAft>
              <a:buFont typeface="Wingdings" panose="05000000000000000000" pitchFamily="2" charset="2"/>
              <a:buChar char="§"/>
            </a:pPr>
            <a:r>
              <a:rPr lang="de-DE" sz="1200" dirty="0">
                <a:solidFill>
                  <a:schemeClr val="tx1"/>
                </a:solidFill>
              </a:rPr>
              <a:t>Return on Investment</a:t>
            </a:r>
          </a:p>
          <a:p>
            <a:pPr marL="271463" lvl="1" indent="-90488">
              <a:spcBef>
                <a:spcPts val="400"/>
              </a:spcBef>
              <a:spcAft>
                <a:spcPts val="400"/>
              </a:spcAft>
              <a:buFont typeface="Wingdings" panose="05000000000000000000" pitchFamily="2" charset="2"/>
              <a:buChar char="§"/>
            </a:pPr>
            <a:r>
              <a:rPr lang="de-DE" sz="1200" dirty="0">
                <a:solidFill>
                  <a:schemeClr val="tx1"/>
                </a:solidFill>
              </a:rPr>
              <a:t>Nutzen und strategischer Fit für das Unternehmen</a:t>
            </a:r>
          </a:p>
          <a:p>
            <a:pPr marL="180975" indent="-180975">
              <a:spcBef>
                <a:spcPts val="400"/>
              </a:spcBef>
              <a:spcAft>
                <a:spcPts val="400"/>
              </a:spcAft>
              <a:buFont typeface="Wingdings" panose="05000000000000000000" pitchFamily="2" charset="2"/>
              <a:buChar char="§"/>
            </a:pPr>
            <a:r>
              <a:rPr lang="de-DE" sz="1200" i="1" dirty="0">
                <a:solidFill>
                  <a:schemeClr val="tx1"/>
                </a:solidFill>
              </a:rPr>
              <a:t>Konsequent handeln</a:t>
            </a:r>
            <a:r>
              <a:rPr lang="de-DE" sz="1200" dirty="0">
                <a:solidFill>
                  <a:schemeClr val="tx1"/>
                </a:solidFill>
              </a:rPr>
              <a:t>: Nicht-wirtschaftliche Projekte streichen</a:t>
            </a:r>
          </a:p>
          <a:p>
            <a:pPr marL="638175" lvl="1" indent="-180975">
              <a:spcBef>
                <a:spcPts val="400"/>
              </a:spcBef>
              <a:spcAft>
                <a:spcPts val="400"/>
              </a:spcAft>
              <a:buFont typeface="Wingdings" panose="05000000000000000000" pitchFamily="2" charset="2"/>
              <a:buChar char="§"/>
            </a:pPr>
            <a:endParaRPr lang="de-DE" sz="1200" dirty="0">
              <a:solidFill>
                <a:schemeClr val="tx1"/>
              </a:solidFill>
            </a:endParaRPr>
          </a:p>
        </p:txBody>
      </p:sp>
      <p:sp>
        <p:nvSpPr>
          <p:cNvPr id="21" name="Rechteck 20">
            <a:extLst>
              <a:ext uri="{FF2B5EF4-FFF2-40B4-BE49-F238E27FC236}">
                <a16:creationId xmlns:a16="http://schemas.microsoft.com/office/drawing/2014/main" id="{FD380EA2-175A-4B91-9FEE-A5514579BE4E}"/>
              </a:ext>
            </a:extLst>
          </p:cNvPr>
          <p:cNvSpPr/>
          <p:nvPr/>
        </p:nvSpPr>
        <p:spPr>
          <a:xfrm>
            <a:off x="7337313" y="2404849"/>
            <a:ext cx="2126328" cy="7667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algn="ctr">
              <a:spcBef>
                <a:spcPts val="400"/>
              </a:spcBef>
              <a:spcAft>
                <a:spcPts val="400"/>
              </a:spcAft>
            </a:pPr>
            <a:r>
              <a:rPr lang="de-DE" sz="1200" b="1" dirty="0">
                <a:solidFill>
                  <a:schemeClr val="tx1"/>
                </a:solidFill>
              </a:rPr>
              <a:t>WIE </a:t>
            </a:r>
            <a:r>
              <a:rPr lang="de-DE" sz="1200" dirty="0">
                <a:solidFill>
                  <a:schemeClr val="tx1"/>
                </a:solidFill>
              </a:rPr>
              <a:t>stellen wir Wirtschaftlichkeit und maximalen Nutzen sicher?</a:t>
            </a:r>
          </a:p>
        </p:txBody>
      </p:sp>
      <p:sp>
        <p:nvSpPr>
          <p:cNvPr id="22" name="Rechteck 21">
            <a:extLst>
              <a:ext uri="{FF2B5EF4-FFF2-40B4-BE49-F238E27FC236}">
                <a16:creationId xmlns:a16="http://schemas.microsoft.com/office/drawing/2014/main" id="{F39AF530-F66A-4DBF-BFB4-29E298D1C33A}"/>
              </a:ext>
            </a:extLst>
          </p:cNvPr>
          <p:cNvSpPr/>
          <p:nvPr/>
        </p:nvSpPr>
        <p:spPr>
          <a:xfrm>
            <a:off x="9702378" y="3349541"/>
            <a:ext cx="2126328" cy="27421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t"/>
          <a:lstStyle/>
          <a:p>
            <a:pPr marL="180975" indent="-180975">
              <a:spcBef>
                <a:spcPts val="400"/>
              </a:spcBef>
              <a:spcAft>
                <a:spcPts val="400"/>
              </a:spcAft>
              <a:buFont typeface="Wingdings" panose="05000000000000000000" pitchFamily="2" charset="2"/>
              <a:buChar char="§"/>
            </a:pPr>
            <a:r>
              <a:rPr lang="de-DE" sz="1200" dirty="0">
                <a:solidFill>
                  <a:schemeClr val="tx1"/>
                </a:solidFill>
              </a:rPr>
              <a:t>Welches Know-how ist schon jetzt erforderlich bzw. muss jetzt aufgebaut werden, damit das Zielbild erreicht werden kann?</a:t>
            </a:r>
          </a:p>
          <a:p>
            <a:pPr marL="180975" indent="-180975">
              <a:spcBef>
                <a:spcPts val="400"/>
              </a:spcBef>
              <a:spcAft>
                <a:spcPts val="400"/>
              </a:spcAft>
              <a:buFont typeface="Wingdings" panose="05000000000000000000" pitchFamily="2" charset="2"/>
              <a:buChar char="§"/>
            </a:pPr>
            <a:r>
              <a:rPr lang="de-DE" sz="1200" dirty="0">
                <a:solidFill>
                  <a:schemeClr val="tx1"/>
                </a:solidFill>
              </a:rPr>
              <a:t>Was heißt das für die Personalarbeit und Weiterbildungsplanung? </a:t>
            </a:r>
          </a:p>
          <a:p>
            <a:pPr marL="180975" indent="-180975">
              <a:spcBef>
                <a:spcPts val="400"/>
              </a:spcBef>
              <a:spcAft>
                <a:spcPts val="400"/>
              </a:spcAft>
              <a:buFont typeface="Wingdings" panose="05000000000000000000" pitchFamily="2" charset="2"/>
              <a:buChar char="§"/>
            </a:pPr>
            <a:r>
              <a:rPr lang="de-DE" sz="1200" dirty="0">
                <a:solidFill>
                  <a:schemeClr val="tx1"/>
                </a:solidFill>
              </a:rPr>
              <a:t>Was heißt das für die Sourcing-Strategie?</a:t>
            </a:r>
          </a:p>
        </p:txBody>
      </p:sp>
      <p:sp>
        <p:nvSpPr>
          <p:cNvPr id="23" name="Rechteck 22">
            <a:extLst>
              <a:ext uri="{FF2B5EF4-FFF2-40B4-BE49-F238E27FC236}">
                <a16:creationId xmlns:a16="http://schemas.microsoft.com/office/drawing/2014/main" id="{C9F362D1-4300-482B-AE66-FC8A16971102}"/>
              </a:ext>
            </a:extLst>
          </p:cNvPr>
          <p:cNvSpPr/>
          <p:nvPr/>
        </p:nvSpPr>
        <p:spPr>
          <a:xfrm>
            <a:off x="9702378" y="2404849"/>
            <a:ext cx="2126328" cy="7667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algn="ctr">
              <a:spcBef>
                <a:spcPts val="400"/>
              </a:spcBef>
              <a:spcAft>
                <a:spcPts val="400"/>
              </a:spcAft>
            </a:pPr>
            <a:r>
              <a:rPr lang="de-DE" sz="1200" b="1" dirty="0">
                <a:solidFill>
                  <a:schemeClr val="tx1"/>
                </a:solidFill>
              </a:rPr>
              <a:t>WELCHE</a:t>
            </a:r>
            <a:r>
              <a:rPr lang="de-DE" sz="1200" dirty="0">
                <a:solidFill>
                  <a:schemeClr val="tx1"/>
                </a:solidFill>
              </a:rPr>
              <a:t> Ressourcen brauchen wir, um das Zielbild zu erreichen?</a:t>
            </a:r>
          </a:p>
        </p:txBody>
      </p:sp>
      <p:sp>
        <p:nvSpPr>
          <p:cNvPr id="24" name="Rechteck: abgerundete Ecken 23">
            <a:extLst>
              <a:ext uri="{FF2B5EF4-FFF2-40B4-BE49-F238E27FC236}">
                <a16:creationId xmlns:a16="http://schemas.microsoft.com/office/drawing/2014/main" id="{110C32F9-CE74-4298-9D73-016316BBD5C3}"/>
              </a:ext>
            </a:extLst>
          </p:cNvPr>
          <p:cNvSpPr/>
          <p:nvPr/>
        </p:nvSpPr>
        <p:spPr>
          <a:xfrm>
            <a:off x="9608397" y="1139612"/>
            <a:ext cx="257861" cy="320610"/>
          </a:xfrm>
          <a:prstGeom prst="roundRect">
            <a:avLst/>
          </a:prstGeom>
          <a:solidFill>
            <a:srgbClr val="2A4F8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5</a:t>
            </a:r>
          </a:p>
        </p:txBody>
      </p:sp>
    </p:spTree>
    <p:extLst>
      <p:ext uri="{BB962C8B-B14F-4D97-AF65-F5344CB8AC3E}">
        <p14:creationId xmlns:p14="http://schemas.microsoft.com/office/powerpoint/2010/main" val="247071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FA4ACD-79A1-4244-A8EF-89B2313D0D4D}"/>
              </a:ext>
            </a:extLst>
          </p:cNvPr>
          <p:cNvSpPr>
            <a:spLocks noGrp="1"/>
          </p:cNvSpPr>
          <p:nvPr>
            <p:ph type="title"/>
          </p:nvPr>
        </p:nvSpPr>
        <p:spPr/>
        <p:txBody>
          <a:bodyPr/>
          <a:lstStyle/>
          <a:p>
            <a:r>
              <a:rPr lang="de-DE" dirty="0"/>
              <a:t>Die IT- und </a:t>
            </a:r>
            <a:r>
              <a:rPr lang="de-DE" dirty="0" err="1"/>
              <a:t>Digitalisierungsroadmap</a:t>
            </a:r>
            <a:r>
              <a:rPr lang="de-DE" dirty="0"/>
              <a:t> im Überblick</a:t>
            </a:r>
          </a:p>
        </p:txBody>
      </p:sp>
      <p:sp>
        <p:nvSpPr>
          <p:cNvPr id="4" name="Foliennummernplatzhalter 3">
            <a:extLst>
              <a:ext uri="{FF2B5EF4-FFF2-40B4-BE49-F238E27FC236}">
                <a16:creationId xmlns:a16="http://schemas.microsoft.com/office/drawing/2014/main" id="{287E30F1-94B2-49E0-9A8D-2D1B66C99C65}"/>
              </a:ext>
            </a:extLst>
          </p:cNvPr>
          <p:cNvSpPr>
            <a:spLocks noGrp="1"/>
          </p:cNvSpPr>
          <p:nvPr>
            <p:ph type="sldNum" sz="quarter" idx="11"/>
          </p:nvPr>
        </p:nvSpPr>
        <p:spPr/>
        <p:txBody>
          <a:bodyPr/>
          <a:lstStyle/>
          <a:p>
            <a:pPr>
              <a:defRPr/>
            </a:pPr>
            <a:fld id="{7CC4FF6E-67C5-4A2B-91B3-B10951B92B94}" type="slidenum">
              <a:rPr lang="de-DE" smtClean="0"/>
              <a:pPr>
                <a:defRPr/>
              </a:pPr>
              <a:t>3</a:t>
            </a:fld>
            <a:endParaRPr lang="de-DE" dirty="0"/>
          </a:p>
        </p:txBody>
      </p:sp>
      <p:sp>
        <p:nvSpPr>
          <p:cNvPr id="5" name="Pfeil: nach rechts 4">
            <a:extLst>
              <a:ext uri="{FF2B5EF4-FFF2-40B4-BE49-F238E27FC236}">
                <a16:creationId xmlns:a16="http://schemas.microsoft.com/office/drawing/2014/main" id="{7734477D-62CD-4654-9EAC-E63746C7C036}"/>
              </a:ext>
            </a:extLst>
          </p:cNvPr>
          <p:cNvSpPr/>
          <p:nvPr/>
        </p:nvSpPr>
        <p:spPr>
          <a:xfrm rot="20036795">
            <a:off x="3105592" y="2973238"/>
            <a:ext cx="6495920" cy="1062681"/>
          </a:xfrm>
          <a:prstGeom prst="rightArrow">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a:extLst>
              <a:ext uri="{FF2B5EF4-FFF2-40B4-BE49-F238E27FC236}">
                <a16:creationId xmlns:a16="http://schemas.microsoft.com/office/drawing/2014/main" id="{F0D09400-BF7D-496B-B91C-D9B54BF8E1E1}"/>
              </a:ext>
            </a:extLst>
          </p:cNvPr>
          <p:cNvCxnSpPr>
            <a:cxnSpLocks/>
          </p:cNvCxnSpPr>
          <p:nvPr/>
        </p:nvCxnSpPr>
        <p:spPr>
          <a:xfrm flipV="1">
            <a:off x="1680520" y="947350"/>
            <a:ext cx="0" cy="518983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B8AA7C4D-AE9F-47D2-B889-53BE13B8139E}"/>
              </a:ext>
            </a:extLst>
          </p:cNvPr>
          <p:cNvCxnSpPr>
            <a:cxnSpLocks/>
          </p:cNvCxnSpPr>
          <p:nvPr/>
        </p:nvCxnSpPr>
        <p:spPr>
          <a:xfrm>
            <a:off x="1680520" y="6137189"/>
            <a:ext cx="9455909"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Rechteck: abgerundete Ecken 7">
            <a:extLst>
              <a:ext uri="{FF2B5EF4-FFF2-40B4-BE49-F238E27FC236}">
                <a16:creationId xmlns:a16="http://schemas.microsoft.com/office/drawing/2014/main" id="{EDA5160C-C304-49BD-BE86-6AB267C08501}"/>
              </a:ext>
            </a:extLst>
          </p:cNvPr>
          <p:cNvSpPr/>
          <p:nvPr/>
        </p:nvSpPr>
        <p:spPr>
          <a:xfrm>
            <a:off x="1762901" y="4648835"/>
            <a:ext cx="2265404" cy="1449854"/>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Ausgangssituation:</a:t>
            </a:r>
          </a:p>
          <a:p>
            <a:pPr marL="342900" indent="-252413">
              <a:buAutoNum type="arabicPeriod"/>
            </a:pPr>
            <a:r>
              <a:rPr lang="de-DE" sz="1200" dirty="0"/>
              <a:t>Ziele und Mehrwerte für das Unternehmen</a:t>
            </a:r>
          </a:p>
          <a:p>
            <a:pPr marL="342900" indent="-252413">
              <a:buAutoNum type="arabicPeriod"/>
            </a:pPr>
            <a:r>
              <a:rPr lang="de-DE" sz="1200" dirty="0"/>
              <a:t>Ergebnisse aus dem IT-Assessment</a:t>
            </a:r>
          </a:p>
        </p:txBody>
      </p:sp>
      <p:sp>
        <p:nvSpPr>
          <p:cNvPr id="9" name="Rechteck: abgerundete Ecken 8">
            <a:extLst>
              <a:ext uri="{FF2B5EF4-FFF2-40B4-BE49-F238E27FC236}">
                <a16:creationId xmlns:a16="http://schemas.microsoft.com/office/drawing/2014/main" id="{EFC1F7B9-857D-467A-B3F2-63113EDBE4E3}"/>
              </a:ext>
            </a:extLst>
          </p:cNvPr>
          <p:cNvSpPr/>
          <p:nvPr/>
        </p:nvSpPr>
        <p:spPr>
          <a:xfrm>
            <a:off x="9193430" y="918475"/>
            <a:ext cx="1942999" cy="1223314"/>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Zielbild</a:t>
            </a:r>
          </a:p>
        </p:txBody>
      </p:sp>
      <p:cxnSp>
        <p:nvCxnSpPr>
          <p:cNvPr id="10" name="Gerader Verbinder 9">
            <a:extLst>
              <a:ext uri="{FF2B5EF4-FFF2-40B4-BE49-F238E27FC236}">
                <a16:creationId xmlns:a16="http://schemas.microsoft.com/office/drawing/2014/main" id="{2550BF49-2B3F-4D28-B283-2DA2C2093BF9}"/>
              </a:ext>
            </a:extLst>
          </p:cNvPr>
          <p:cNvCxnSpPr>
            <a:cxnSpLocks/>
            <a:endCxn id="9" idx="1"/>
          </p:cNvCxnSpPr>
          <p:nvPr/>
        </p:nvCxnSpPr>
        <p:spPr>
          <a:xfrm flipV="1">
            <a:off x="1902248" y="1530132"/>
            <a:ext cx="7291182" cy="3128332"/>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1" name="Gerader Verbinder 10">
            <a:extLst>
              <a:ext uri="{FF2B5EF4-FFF2-40B4-BE49-F238E27FC236}">
                <a16:creationId xmlns:a16="http://schemas.microsoft.com/office/drawing/2014/main" id="{B4A35328-DFE7-4A20-86DE-835AEF66DA1A}"/>
              </a:ext>
            </a:extLst>
          </p:cNvPr>
          <p:cNvCxnSpPr>
            <a:cxnSpLocks/>
            <a:endCxn id="9" idx="2"/>
          </p:cNvCxnSpPr>
          <p:nvPr/>
        </p:nvCxnSpPr>
        <p:spPr>
          <a:xfrm flipV="1">
            <a:off x="3913928" y="2141789"/>
            <a:ext cx="6251002" cy="3806626"/>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12" name="Rechteck: abgerundete Ecken 11">
            <a:extLst>
              <a:ext uri="{FF2B5EF4-FFF2-40B4-BE49-F238E27FC236}">
                <a16:creationId xmlns:a16="http://schemas.microsoft.com/office/drawing/2014/main" id="{B9707A91-D6DC-43E0-B515-C9B1940B9F76}"/>
              </a:ext>
            </a:extLst>
          </p:cNvPr>
          <p:cNvSpPr/>
          <p:nvPr/>
        </p:nvSpPr>
        <p:spPr>
          <a:xfrm>
            <a:off x="4006669" y="4035651"/>
            <a:ext cx="1474573" cy="617838"/>
          </a:xfrm>
          <a:prstGeom prst="roundRect">
            <a:avLst/>
          </a:prstGeom>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t>Transformation 1</a:t>
            </a:r>
          </a:p>
        </p:txBody>
      </p:sp>
      <p:sp>
        <p:nvSpPr>
          <p:cNvPr id="13" name="Rechteck: abgerundete Ecken 12">
            <a:extLst>
              <a:ext uri="{FF2B5EF4-FFF2-40B4-BE49-F238E27FC236}">
                <a16:creationId xmlns:a16="http://schemas.microsoft.com/office/drawing/2014/main" id="{15618CD4-C749-4986-AB78-2587D752FBBC}"/>
              </a:ext>
            </a:extLst>
          </p:cNvPr>
          <p:cNvSpPr/>
          <p:nvPr/>
        </p:nvSpPr>
        <p:spPr>
          <a:xfrm>
            <a:off x="5499974" y="3316921"/>
            <a:ext cx="1474573" cy="617838"/>
          </a:xfrm>
          <a:prstGeom prst="roundRect">
            <a:avLst/>
          </a:prstGeom>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t>Transformation 2</a:t>
            </a:r>
          </a:p>
        </p:txBody>
      </p:sp>
      <p:sp>
        <p:nvSpPr>
          <p:cNvPr id="14" name="Rechteck: abgerundete Ecken 13">
            <a:extLst>
              <a:ext uri="{FF2B5EF4-FFF2-40B4-BE49-F238E27FC236}">
                <a16:creationId xmlns:a16="http://schemas.microsoft.com/office/drawing/2014/main" id="{FFD2C31D-DA66-4412-82D4-1BE54E0B9455}"/>
              </a:ext>
            </a:extLst>
          </p:cNvPr>
          <p:cNvSpPr/>
          <p:nvPr/>
        </p:nvSpPr>
        <p:spPr>
          <a:xfrm>
            <a:off x="6974547" y="2510309"/>
            <a:ext cx="1474573" cy="617838"/>
          </a:xfrm>
          <a:prstGeom prst="roundRect">
            <a:avLst/>
          </a:prstGeom>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t>Transformation 3</a:t>
            </a:r>
          </a:p>
        </p:txBody>
      </p:sp>
      <p:sp>
        <p:nvSpPr>
          <p:cNvPr id="15" name="Textfeld 14">
            <a:extLst>
              <a:ext uri="{FF2B5EF4-FFF2-40B4-BE49-F238E27FC236}">
                <a16:creationId xmlns:a16="http://schemas.microsoft.com/office/drawing/2014/main" id="{B6EAAB6F-E8BF-4791-8727-2EAB659BFABD}"/>
              </a:ext>
            </a:extLst>
          </p:cNvPr>
          <p:cNvSpPr txBox="1"/>
          <p:nvPr/>
        </p:nvSpPr>
        <p:spPr>
          <a:xfrm>
            <a:off x="-14509" y="947349"/>
            <a:ext cx="1731564" cy="646331"/>
          </a:xfrm>
          <a:prstGeom prst="rect">
            <a:avLst/>
          </a:prstGeom>
          <a:noFill/>
        </p:spPr>
        <p:txBody>
          <a:bodyPr wrap="none" rtlCol="0">
            <a:spAutoFit/>
          </a:bodyPr>
          <a:lstStyle/>
          <a:p>
            <a:r>
              <a:rPr lang="de-DE" sz="1200" b="1" dirty="0"/>
              <a:t>Geschäftsnutzen = </a:t>
            </a:r>
          </a:p>
          <a:p>
            <a:r>
              <a:rPr lang="de-DE" sz="1200" b="1" dirty="0"/>
              <a:t>Mehrwert/Nutzen </a:t>
            </a:r>
          </a:p>
          <a:p>
            <a:r>
              <a:rPr lang="de-DE" sz="1200" b="1" dirty="0"/>
              <a:t>für das Unternehmen</a:t>
            </a:r>
          </a:p>
        </p:txBody>
      </p:sp>
      <p:sp>
        <p:nvSpPr>
          <p:cNvPr id="16" name="Textfeld 15">
            <a:extLst>
              <a:ext uri="{FF2B5EF4-FFF2-40B4-BE49-F238E27FC236}">
                <a16:creationId xmlns:a16="http://schemas.microsoft.com/office/drawing/2014/main" id="{E3DD5AF5-3EF8-4E68-B00B-006DDBAFDD60}"/>
              </a:ext>
            </a:extLst>
          </p:cNvPr>
          <p:cNvSpPr txBox="1"/>
          <p:nvPr/>
        </p:nvSpPr>
        <p:spPr>
          <a:xfrm>
            <a:off x="8738400" y="6172194"/>
            <a:ext cx="2659702" cy="276999"/>
          </a:xfrm>
          <a:prstGeom prst="rect">
            <a:avLst/>
          </a:prstGeom>
          <a:noFill/>
        </p:spPr>
        <p:txBody>
          <a:bodyPr wrap="none" rtlCol="0">
            <a:spAutoFit/>
          </a:bodyPr>
          <a:lstStyle/>
          <a:p>
            <a:r>
              <a:rPr lang="de-DE" sz="1200" b="1" dirty="0"/>
              <a:t>Digitale und technologische Reife</a:t>
            </a:r>
          </a:p>
        </p:txBody>
      </p:sp>
      <p:sp>
        <p:nvSpPr>
          <p:cNvPr id="17" name="Textfeld 16">
            <a:extLst>
              <a:ext uri="{FF2B5EF4-FFF2-40B4-BE49-F238E27FC236}">
                <a16:creationId xmlns:a16="http://schemas.microsoft.com/office/drawing/2014/main" id="{093CB7E6-F84D-4D2B-BBF5-109AE073C542}"/>
              </a:ext>
            </a:extLst>
          </p:cNvPr>
          <p:cNvSpPr txBox="1"/>
          <p:nvPr/>
        </p:nvSpPr>
        <p:spPr>
          <a:xfrm>
            <a:off x="4128060" y="2397487"/>
            <a:ext cx="1612557" cy="307777"/>
          </a:xfrm>
          <a:prstGeom prst="rect">
            <a:avLst/>
          </a:prstGeom>
          <a:noFill/>
        </p:spPr>
        <p:txBody>
          <a:bodyPr wrap="none" rtlCol="0">
            <a:spAutoFit/>
          </a:bodyPr>
          <a:lstStyle/>
          <a:p>
            <a:r>
              <a:rPr lang="de-DE" sz="1400" i="1" dirty="0"/>
              <a:t>Unternehmensziele</a:t>
            </a:r>
          </a:p>
        </p:txBody>
      </p:sp>
      <p:sp>
        <p:nvSpPr>
          <p:cNvPr id="18" name="Textfeld 17">
            <a:extLst>
              <a:ext uri="{FF2B5EF4-FFF2-40B4-BE49-F238E27FC236}">
                <a16:creationId xmlns:a16="http://schemas.microsoft.com/office/drawing/2014/main" id="{A2ED886D-CB92-4DB4-B8AA-1516AC69588E}"/>
              </a:ext>
            </a:extLst>
          </p:cNvPr>
          <p:cNvSpPr txBox="1"/>
          <p:nvPr/>
        </p:nvSpPr>
        <p:spPr>
          <a:xfrm>
            <a:off x="5427628" y="1717355"/>
            <a:ext cx="1961691" cy="307777"/>
          </a:xfrm>
          <a:prstGeom prst="rect">
            <a:avLst/>
          </a:prstGeom>
          <a:noFill/>
        </p:spPr>
        <p:txBody>
          <a:bodyPr wrap="none" rtlCol="0">
            <a:spAutoFit/>
          </a:bodyPr>
          <a:lstStyle/>
          <a:p>
            <a:r>
              <a:rPr lang="de-DE" sz="1400" i="1" dirty="0"/>
              <a:t>Business Anforderungen</a:t>
            </a:r>
          </a:p>
        </p:txBody>
      </p:sp>
      <p:sp>
        <p:nvSpPr>
          <p:cNvPr id="19" name="Textfeld 18">
            <a:extLst>
              <a:ext uri="{FF2B5EF4-FFF2-40B4-BE49-F238E27FC236}">
                <a16:creationId xmlns:a16="http://schemas.microsoft.com/office/drawing/2014/main" id="{DF1576A3-1E02-41B6-AFB1-B21E50CEB125}"/>
              </a:ext>
            </a:extLst>
          </p:cNvPr>
          <p:cNvSpPr txBox="1"/>
          <p:nvPr/>
        </p:nvSpPr>
        <p:spPr>
          <a:xfrm>
            <a:off x="2346960" y="3155482"/>
            <a:ext cx="1750094" cy="307777"/>
          </a:xfrm>
          <a:prstGeom prst="rect">
            <a:avLst/>
          </a:prstGeom>
          <a:noFill/>
        </p:spPr>
        <p:txBody>
          <a:bodyPr wrap="none" rtlCol="0">
            <a:spAutoFit/>
          </a:bodyPr>
          <a:lstStyle/>
          <a:p>
            <a:r>
              <a:rPr lang="de-DE" sz="1400" i="1" dirty="0"/>
              <a:t>Markt &amp; Wettbewerb</a:t>
            </a:r>
          </a:p>
        </p:txBody>
      </p:sp>
      <p:sp>
        <p:nvSpPr>
          <p:cNvPr id="20" name="Textfeld 19">
            <a:extLst>
              <a:ext uri="{FF2B5EF4-FFF2-40B4-BE49-F238E27FC236}">
                <a16:creationId xmlns:a16="http://schemas.microsoft.com/office/drawing/2014/main" id="{35300458-8704-418A-B472-F4560B06799C}"/>
              </a:ext>
            </a:extLst>
          </p:cNvPr>
          <p:cNvSpPr txBox="1"/>
          <p:nvPr/>
        </p:nvSpPr>
        <p:spPr>
          <a:xfrm>
            <a:off x="6228117" y="4874339"/>
            <a:ext cx="1622624" cy="307777"/>
          </a:xfrm>
          <a:prstGeom prst="rect">
            <a:avLst/>
          </a:prstGeom>
          <a:noFill/>
        </p:spPr>
        <p:txBody>
          <a:bodyPr wrap="none" rtlCol="0">
            <a:spAutoFit/>
          </a:bodyPr>
          <a:lstStyle/>
          <a:p>
            <a:r>
              <a:rPr lang="de-DE" sz="1400" i="1" dirty="0"/>
              <a:t>Neue Technologien </a:t>
            </a:r>
          </a:p>
        </p:txBody>
      </p:sp>
      <p:sp>
        <p:nvSpPr>
          <p:cNvPr id="21" name="Textfeld 20">
            <a:extLst>
              <a:ext uri="{FF2B5EF4-FFF2-40B4-BE49-F238E27FC236}">
                <a16:creationId xmlns:a16="http://schemas.microsoft.com/office/drawing/2014/main" id="{9956A3BA-41F1-4C03-B36F-2553361EB88F}"/>
              </a:ext>
            </a:extLst>
          </p:cNvPr>
          <p:cNvSpPr txBox="1"/>
          <p:nvPr/>
        </p:nvSpPr>
        <p:spPr>
          <a:xfrm>
            <a:off x="7756320" y="4146784"/>
            <a:ext cx="1243417" cy="307777"/>
          </a:xfrm>
          <a:prstGeom prst="rect">
            <a:avLst/>
          </a:prstGeom>
          <a:noFill/>
        </p:spPr>
        <p:txBody>
          <a:bodyPr wrap="none" rtlCol="0">
            <a:spAutoFit/>
          </a:bodyPr>
          <a:lstStyle/>
          <a:p>
            <a:r>
              <a:rPr lang="de-DE" sz="1400" i="1" dirty="0"/>
              <a:t>Digitalisierung</a:t>
            </a:r>
          </a:p>
        </p:txBody>
      </p:sp>
      <p:sp>
        <p:nvSpPr>
          <p:cNvPr id="22" name="Textfeld 21">
            <a:extLst>
              <a:ext uri="{FF2B5EF4-FFF2-40B4-BE49-F238E27FC236}">
                <a16:creationId xmlns:a16="http://schemas.microsoft.com/office/drawing/2014/main" id="{0F56A4DC-D3A6-465D-AD6F-2600F758B776}"/>
              </a:ext>
            </a:extLst>
          </p:cNvPr>
          <p:cNvSpPr txBox="1"/>
          <p:nvPr/>
        </p:nvSpPr>
        <p:spPr>
          <a:xfrm>
            <a:off x="8712091" y="3426672"/>
            <a:ext cx="1726498" cy="307777"/>
          </a:xfrm>
          <a:prstGeom prst="rect">
            <a:avLst/>
          </a:prstGeom>
          <a:noFill/>
        </p:spPr>
        <p:txBody>
          <a:bodyPr wrap="none" rtlCol="0">
            <a:spAutoFit/>
          </a:bodyPr>
          <a:lstStyle/>
          <a:p>
            <a:r>
              <a:rPr lang="de-DE" sz="1400" i="1" dirty="0"/>
              <a:t>Künstliche Intelligenz</a:t>
            </a:r>
          </a:p>
        </p:txBody>
      </p:sp>
    </p:spTree>
    <p:extLst>
      <p:ext uri="{BB962C8B-B14F-4D97-AF65-F5344CB8AC3E}">
        <p14:creationId xmlns:p14="http://schemas.microsoft.com/office/powerpoint/2010/main" val="1497139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B2177E-38F9-415C-96B3-7383AAB3A61F}"/>
              </a:ext>
            </a:extLst>
          </p:cNvPr>
          <p:cNvSpPr>
            <a:spLocks noGrp="1"/>
          </p:cNvSpPr>
          <p:nvPr>
            <p:ph type="title"/>
          </p:nvPr>
        </p:nvSpPr>
        <p:spPr/>
        <p:txBody>
          <a:bodyPr/>
          <a:lstStyle/>
          <a:p>
            <a:r>
              <a:rPr lang="de-DE" dirty="0"/>
              <a:t>Die IT-Roadmap mit Projekten</a:t>
            </a:r>
          </a:p>
        </p:txBody>
      </p:sp>
      <p:sp>
        <p:nvSpPr>
          <p:cNvPr id="4" name="Foliennummernplatzhalter 3">
            <a:extLst>
              <a:ext uri="{FF2B5EF4-FFF2-40B4-BE49-F238E27FC236}">
                <a16:creationId xmlns:a16="http://schemas.microsoft.com/office/drawing/2014/main" id="{B2C08CE6-27B8-4FB8-B123-6BA9AFAC1979}"/>
              </a:ext>
            </a:extLst>
          </p:cNvPr>
          <p:cNvSpPr>
            <a:spLocks noGrp="1"/>
          </p:cNvSpPr>
          <p:nvPr>
            <p:ph type="sldNum" sz="quarter" idx="11"/>
          </p:nvPr>
        </p:nvSpPr>
        <p:spPr/>
        <p:txBody>
          <a:bodyPr/>
          <a:lstStyle/>
          <a:p>
            <a:pPr>
              <a:defRPr/>
            </a:pPr>
            <a:fld id="{7CC4FF6E-67C5-4A2B-91B3-B10951B92B94}" type="slidenum">
              <a:rPr lang="de-DE" smtClean="0"/>
              <a:pPr>
                <a:defRPr/>
              </a:pPr>
              <a:t>4</a:t>
            </a:fld>
            <a:endParaRPr lang="de-DE" dirty="0"/>
          </a:p>
        </p:txBody>
      </p:sp>
      <p:cxnSp>
        <p:nvCxnSpPr>
          <p:cNvPr id="5" name="Rechte verbindingslijn 100">
            <a:extLst>
              <a:ext uri="{FF2B5EF4-FFF2-40B4-BE49-F238E27FC236}">
                <a16:creationId xmlns:a16="http://schemas.microsoft.com/office/drawing/2014/main" id="{47417CBC-EA35-48C9-94F9-FE358F0A3D92}"/>
              </a:ext>
            </a:extLst>
          </p:cNvPr>
          <p:cNvCxnSpPr>
            <a:cxnSpLocks/>
          </p:cNvCxnSpPr>
          <p:nvPr/>
        </p:nvCxnSpPr>
        <p:spPr>
          <a:xfrm flipV="1">
            <a:off x="849628" y="1388245"/>
            <a:ext cx="10325304" cy="3018908"/>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 name="Rechte verbindingslijn 90">
            <a:extLst>
              <a:ext uri="{FF2B5EF4-FFF2-40B4-BE49-F238E27FC236}">
                <a16:creationId xmlns:a16="http://schemas.microsoft.com/office/drawing/2014/main" id="{E12FD4D0-3964-405C-95CA-0CAC8F706508}"/>
              </a:ext>
            </a:extLst>
          </p:cNvPr>
          <p:cNvCxnSpPr>
            <a:cxnSpLocks/>
          </p:cNvCxnSpPr>
          <p:nvPr/>
        </p:nvCxnSpPr>
        <p:spPr>
          <a:xfrm>
            <a:off x="11153689" y="1019297"/>
            <a:ext cx="21246" cy="4961653"/>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Rechte verbindingslijn 13">
            <a:extLst>
              <a:ext uri="{FF2B5EF4-FFF2-40B4-BE49-F238E27FC236}">
                <a16:creationId xmlns:a16="http://schemas.microsoft.com/office/drawing/2014/main" id="{A38532DE-3EE0-4647-8BA5-FF9CFB5054EA}"/>
              </a:ext>
            </a:extLst>
          </p:cNvPr>
          <p:cNvCxnSpPr>
            <a:cxnSpLocks/>
          </p:cNvCxnSpPr>
          <p:nvPr/>
        </p:nvCxnSpPr>
        <p:spPr>
          <a:xfrm>
            <a:off x="854738" y="1019297"/>
            <a:ext cx="11538" cy="4971178"/>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Rechte verbindingslijn 14">
            <a:extLst>
              <a:ext uri="{FF2B5EF4-FFF2-40B4-BE49-F238E27FC236}">
                <a16:creationId xmlns:a16="http://schemas.microsoft.com/office/drawing/2014/main" id="{FAA840B4-1B09-49B4-90E6-5AD731DCEB96}"/>
              </a:ext>
            </a:extLst>
          </p:cNvPr>
          <p:cNvCxnSpPr/>
          <p:nvPr/>
        </p:nvCxnSpPr>
        <p:spPr>
          <a:xfrm>
            <a:off x="866276" y="5990474"/>
            <a:ext cx="10308657"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 name="Rechte verbindingslijn 16">
            <a:extLst>
              <a:ext uri="{FF2B5EF4-FFF2-40B4-BE49-F238E27FC236}">
                <a16:creationId xmlns:a16="http://schemas.microsoft.com/office/drawing/2014/main" id="{12D28CAC-A156-4EA1-9A2B-655CA865A3DB}"/>
              </a:ext>
            </a:extLst>
          </p:cNvPr>
          <p:cNvCxnSpPr>
            <a:cxnSpLocks/>
          </p:cNvCxnSpPr>
          <p:nvPr/>
        </p:nvCxnSpPr>
        <p:spPr>
          <a:xfrm flipH="1">
            <a:off x="4878347" y="1339688"/>
            <a:ext cx="6283986" cy="4650786"/>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
        <p:nvSpPr>
          <p:cNvPr id="12" name="Tekstvak 18">
            <a:extLst>
              <a:ext uri="{FF2B5EF4-FFF2-40B4-BE49-F238E27FC236}">
                <a16:creationId xmlns:a16="http://schemas.microsoft.com/office/drawing/2014/main" id="{F347C162-B71D-4A42-89BC-B6F28C4F76D5}"/>
              </a:ext>
            </a:extLst>
          </p:cNvPr>
          <p:cNvSpPr txBox="1"/>
          <p:nvPr/>
        </p:nvSpPr>
        <p:spPr>
          <a:xfrm>
            <a:off x="849628" y="5951955"/>
            <a:ext cx="2037780" cy="307777"/>
          </a:xfrm>
          <a:prstGeom prst="rect">
            <a:avLst/>
          </a:prstGeom>
          <a:noFill/>
        </p:spPr>
        <p:txBody>
          <a:bodyPr wrap="square" lIns="91440" tIns="45720" rIns="91440" bIns="45720" rtlCol="0">
            <a:spAutoFit/>
          </a:bodyPr>
          <a:lstStyle/>
          <a:p>
            <a:r>
              <a:rPr lang="nl-NL" sz="1400" b="1" dirty="0"/>
              <a:t>Digitale </a:t>
            </a:r>
            <a:r>
              <a:rPr lang="nl-NL" sz="1400" b="1" dirty="0" err="1"/>
              <a:t>Produkte</a:t>
            </a:r>
            <a:endParaRPr lang="nl-NL" sz="1400" b="1" dirty="0"/>
          </a:p>
        </p:txBody>
      </p:sp>
      <p:sp>
        <p:nvSpPr>
          <p:cNvPr id="13" name="Tekstvak 19">
            <a:extLst>
              <a:ext uri="{FF2B5EF4-FFF2-40B4-BE49-F238E27FC236}">
                <a16:creationId xmlns:a16="http://schemas.microsoft.com/office/drawing/2014/main" id="{93165DD3-0A6B-4D21-8F2B-676FC89896DA}"/>
              </a:ext>
            </a:extLst>
          </p:cNvPr>
          <p:cNvSpPr txBox="1"/>
          <p:nvPr/>
        </p:nvSpPr>
        <p:spPr>
          <a:xfrm>
            <a:off x="7290186" y="5959357"/>
            <a:ext cx="2803022" cy="307777"/>
          </a:xfrm>
          <a:prstGeom prst="rect">
            <a:avLst/>
          </a:prstGeom>
          <a:noFill/>
        </p:spPr>
        <p:txBody>
          <a:bodyPr wrap="square" lIns="91440" tIns="45720" rIns="91440" bIns="45720" rtlCol="0">
            <a:spAutoFit/>
          </a:bodyPr>
          <a:lstStyle/>
          <a:p>
            <a:r>
              <a:rPr lang="nl-NL" sz="1400" b="1" dirty="0"/>
              <a:t>Digitale </a:t>
            </a:r>
            <a:r>
              <a:rPr lang="nl-NL" sz="1400" b="1" dirty="0" err="1"/>
              <a:t>Geschäftsmodelle</a:t>
            </a:r>
            <a:endParaRPr lang="nl-NL" sz="1400" b="1" dirty="0"/>
          </a:p>
        </p:txBody>
      </p:sp>
      <p:sp>
        <p:nvSpPr>
          <p:cNvPr id="14" name="Ovaal 52">
            <a:extLst>
              <a:ext uri="{FF2B5EF4-FFF2-40B4-BE49-F238E27FC236}">
                <a16:creationId xmlns:a16="http://schemas.microsoft.com/office/drawing/2014/main" id="{ECE8FDEB-1618-4C4F-A43E-A21270E628DF}"/>
              </a:ext>
            </a:extLst>
          </p:cNvPr>
          <p:cNvSpPr/>
          <p:nvPr/>
        </p:nvSpPr>
        <p:spPr>
          <a:xfrm>
            <a:off x="10243354" y="1213479"/>
            <a:ext cx="1267614" cy="701838"/>
          </a:xfrm>
          <a:prstGeom prst="ellipse">
            <a:avLst/>
          </a:prstGeom>
          <a:solidFill>
            <a:srgbClr val="002060"/>
          </a:solidFill>
          <a:ln>
            <a:solidFill>
              <a:srgbClr val="19194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nl-NL" sz="1400" b="1" dirty="0">
                <a:solidFill>
                  <a:srgbClr val="FFFFFF"/>
                </a:solidFill>
              </a:rPr>
              <a:t>ZIELBILD</a:t>
            </a:r>
          </a:p>
        </p:txBody>
      </p:sp>
      <p:sp>
        <p:nvSpPr>
          <p:cNvPr id="15" name="Rechthoek 69">
            <a:extLst>
              <a:ext uri="{FF2B5EF4-FFF2-40B4-BE49-F238E27FC236}">
                <a16:creationId xmlns:a16="http://schemas.microsoft.com/office/drawing/2014/main" id="{8E01C433-B563-4EA4-8B9C-E5885C7E8546}"/>
              </a:ext>
            </a:extLst>
          </p:cNvPr>
          <p:cNvSpPr/>
          <p:nvPr/>
        </p:nvSpPr>
        <p:spPr>
          <a:xfrm>
            <a:off x="866275" y="1019297"/>
            <a:ext cx="1723211" cy="366382"/>
          </a:xfrm>
          <a:prstGeom prst="rect">
            <a:avLst/>
          </a:prstGeom>
          <a:solidFill>
            <a:srgbClr val="002060"/>
          </a:solidFill>
          <a:ln w="3175">
            <a:solidFill>
              <a:srgbClr val="002060"/>
            </a:solidFill>
            <a:miter lim="400000"/>
          </a:ln>
        </p:spPr>
        <p:txBody>
          <a:bodyPr lIns="19050" tIns="19050" rIns="19050" bIns="19050" rtlCol="0" anchor="ctr"/>
          <a:lstStyle/>
          <a:p>
            <a:pPr algn="ctr"/>
            <a:r>
              <a:rPr lang="nl-NL" sz="1500" dirty="0">
                <a:solidFill>
                  <a:srgbClr val="FFFFFF"/>
                </a:solidFill>
                <a:ea typeface="Helvetica Light"/>
                <a:cs typeface="Helvetica Light"/>
                <a:sym typeface="Helvetica Light"/>
              </a:rPr>
              <a:t>2025</a:t>
            </a:r>
          </a:p>
        </p:txBody>
      </p:sp>
      <p:sp>
        <p:nvSpPr>
          <p:cNvPr id="18" name="Tekstvak 87">
            <a:extLst>
              <a:ext uri="{FF2B5EF4-FFF2-40B4-BE49-F238E27FC236}">
                <a16:creationId xmlns:a16="http://schemas.microsoft.com/office/drawing/2014/main" id="{26D30C1F-42F2-4EE3-9753-A1AC2218F320}"/>
              </a:ext>
            </a:extLst>
          </p:cNvPr>
          <p:cNvSpPr txBox="1"/>
          <p:nvPr/>
        </p:nvSpPr>
        <p:spPr>
          <a:xfrm rot="16200000">
            <a:off x="-766616" y="2785798"/>
            <a:ext cx="2934931" cy="307777"/>
          </a:xfrm>
          <a:prstGeom prst="rect">
            <a:avLst/>
          </a:prstGeom>
          <a:noFill/>
        </p:spPr>
        <p:txBody>
          <a:bodyPr wrap="square" lIns="91440" tIns="45720" rIns="91440" bIns="45720" rtlCol="0">
            <a:spAutoFit/>
          </a:bodyPr>
          <a:lstStyle/>
          <a:p>
            <a:pPr algn="ctr"/>
            <a:r>
              <a:rPr lang="nl-NL" sz="1400" b="1" dirty="0"/>
              <a:t>Digitale </a:t>
            </a:r>
            <a:r>
              <a:rPr lang="nl-NL" sz="1400" b="1" dirty="0" err="1"/>
              <a:t>Prozesse</a:t>
            </a:r>
            <a:endParaRPr lang="nl-NL" sz="1400" b="1" dirty="0"/>
          </a:p>
        </p:txBody>
      </p:sp>
      <p:sp>
        <p:nvSpPr>
          <p:cNvPr id="19" name="Afgeronde rechthoek 65">
            <a:extLst>
              <a:ext uri="{FF2B5EF4-FFF2-40B4-BE49-F238E27FC236}">
                <a16:creationId xmlns:a16="http://schemas.microsoft.com/office/drawing/2014/main" id="{4618DA38-3653-4DB4-BC86-03E4173DFE73}"/>
              </a:ext>
            </a:extLst>
          </p:cNvPr>
          <p:cNvSpPr/>
          <p:nvPr/>
        </p:nvSpPr>
        <p:spPr>
          <a:xfrm>
            <a:off x="5682897" y="3595425"/>
            <a:ext cx="876449" cy="327215"/>
          </a:xfrm>
          <a:prstGeom prst="roundRect">
            <a:avLst/>
          </a:prstGeom>
          <a:solidFill>
            <a:schemeClr val="bg1">
              <a:lumMod val="65000"/>
            </a:schemeClr>
          </a:solidFill>
          <a:ln w="3175">
            <a:noFill/>
            <a:miter lim="400000"/>
          </a:ln>
        </p:spPr>
        <p:txBody>
          <a:bodyPr lIns="19050" tIns="19050" rIns="19050" bIns="19050" rtlCol="0" anchor="ctr"/>
          <a:lstStyle/>
          <a:p>
            <a:pPr algn="ctr"/>
            <a:r>
              <a:rPr lang="nl-NL" sz="800" dirty="0">
                <a:sym typeface="Helvetica Light"/>
              </a:rPr>
              <a:t>IT </a:t>
            </a:r>
            <a:r>
              <a:rPr lang="nl-NL" sz="800" dirty="0" err="1">
                <a:sym typeface="Helvetica Light"/>
              </a:rPr>
              <a:t>im</a:t>
            </a:r>
            <a:r>
              <a:rPr lang="nl-NL" sz="800" dirty="0">
                <a:sym typeface="Helvetica Light"/>
              </a:rPr>
              <a:t> </a:t>
            </a:r>
            <a:r>
              <a:rPr lang="nl-NL" sz="800" dirty="0" err="1">
                <a:sym typeface="Helvetica Light"/>
              </a:rPr>
              <a:t>Produkt</a:t>
            </a:r>
            <a:r>
              <a:rPr lang="nl-NL" sz="800" dirty="0">
                <a:sym typeface="Helvetica Light"/>
              </a:rPr>
              <a:t> = smart </a:t>
            </a:r>
            <a:r>
              <a:rPr lang="nl-NL" sz="800" dirty="0" err="1">
                <a:sym typeface="Helvetica Light"/>
              </a:rPr>
              <a:t>Products</a:t>
            </a:r>
            <a:endParaRPr lang="nl-NL" sz="800" dirty="0">
              <a:sym typeface="Helvetica Light"/>
            </a:endParaRPr>
          </a:p>
        </p:txBody>
      </p:sp>
      <p:sp>
        <p:nvSpPr>
          <p:cNvPr id="20" name="Afgeronde rechthoek 135">
            <a:extLst>
              <a:ext uri="{FF2B5EF4-FFF2-40B4-BE49-F238E27FC236}">
                <a16:creationId xmlns:a16="http://schemas.microsoft.com/office/drawing/2014/main" id="{8DE53164-8651-4CBC-81A0-E038089A0EE1}"/>
              </a:ext>
            </a:extLst>
          </p:cNvPr>
          <p:cNvSpPr/>
          <p:nvPr/>
        </p:nvSpPr>
        <p:spPr>
          <a:xfrm>
            <a:off x="6395797" y="5244502"/>
            <a:ext cx="1068214" cy="502948"/>
          </a:xfrm>
          <a:prstGeom prst="roundRect">
            <a:avLst/>
          </a:prstGeom>
          <a:solidFill>
            <a:schemeClr val="bg1">
              <a:lumMod val="50000"/>
            </a:schemeClr>
          </a:solidFill>
          <a:ln w="3175">
            <a:noFill/>
            <a:miter lim="400000"/>
          </a:ln>
        </p:spPr>
        <p:txBody>
          <a:bodyPr lIns="19050" tIns="19050" rIns="19050" bIns="19050" rtlCol="0" anchor="ctr"/>
          <a:lstStyle/>
          <a:p>
            <a:pPr algn="ctr"/>
            <a:r>
              <a:rPr lang="nl-NL" sz="800" dirty="0" err="1">
                <a:solidFill>
                  <a:schemeClr val="bg1"/>
                </a:solidFill>
                <a:sym typeface="Helvetica Light"/>
              </a:rPr>
              <a:t>Zielbild</a:t>
            </a:r>
            <a:r>
              <a:rPr lang="nl-NL" sz="800" dirty="0">
                <a:solidFill>
                  <a:schemeClr val="bg1"/>
                </a:solidFill>
                <a:sym typeface="Helvetica Light"/>
              </a:rPr>
              <a:t> </a:t>
            </a:r>
            <a:r>
              <a:rPr lang="nl-NL" sz="800" dirty="0" err="1">
                <a:solidFill>
                  <a:schemeClr val="bg1"/>
                </a:solidFill>
                <a:sym typeface="Helvetica Light"/>
              </a:rPr>
              <a:t>klar</a:t>
            </a:r>
            <a:r>
              <a:rPr lang="nl-NL" sz="800" dirty="0">
                <a:solidFill>
                  <a:schemeClr val="bg1"/>
                </a:solidFill>
                <a:sym typeface="Helvetica Light"/>
              </a:rPr>
              <a:t> </a:t>
            </a:r>
            <a:r>
              <a:rPr lang="nl-NL" sz="800" dirty="0" err="1">
                <a:solidFill>
                  <a:schemeClr val="bg1"/>
                </a:solidFill>
                <a:sym typeface="Helvetica Light"/>
              </a:rPr>
              <a:t>kommuniziert</a:t>
            </a:r>
            <a:endParaRPr lang="nl-NL" sz="800" dirty="0">
              <a:solidFill>
                <a:schemeClr val="bg1"/>
              </a:solidFill>
              <a:sym typeface="Helvetica Light"/>
            </a:endParaRPr>
          </a:p>
        </p:txBody>
      </p:sp>
      <p:sp>
        <p:nvSpPr>
          <p:cNvPr id="22" name="Afgeronde rechthoek 145">
            <a:extLst>
              <a:ext uri="{FF2B5EF4-FFF2-40B4-BE49-F238E27FC236}">
                <a16:creationId xmlns:a16="http://schemas.microsoft.com/office/drawing/2014/main" id="{4A8CE79C-1FF7-45F1-B165-43EFDD4AC5FD}"/>
              </a:ext>
            </a:extLst>
          </p:cNvPr>
          <p:cNvSpPr/>
          <p:nvPr/>
        </p:nvSpPr>
        <p:spPr>
          <a:xfrm>
            <a:off x="4193655" y="1762665"/>
            <a:ext cx="952742" cy="388216"/>
          </a:xfrm>
          <a:prstGeom prst="roundRect">
            <a:avLst/>
          </a:prstGeom>
          <a:solidFill>
            <a:schemeClr val="bg1">
              <a:lumMod val="85000"/>
            </a:schemeClr>
          </a:solidFill>
          <a:ln w="3175">
            <a:noFill/>
            <a:miter lim="400000"/>
          </a:ln>
        </p:spPr>
        <p:txBody>
          <a:bodyPr lIns="19050" tIns="19050" rIns="19050" bIns="19050" rtlCol="0" anchor="ctr"/>
          <a:lstStyle/>
          <a:p>
            <a:pPr algn="ctr"/>
            <a:r>
              <a:rPr lang="nl-NL" sz="800" dirty="0">
                <a:sym typeface="Helvetica Light"/>
              </a:rPr>
              <a:t>CRM: KI </a:t>
            </a:r>
            <a:r>
              <a:rPr lang="nl-NL" sz="800" dirty="0" err="1">
                <a:sym typeface="Helvetica Light"/>
              </a:rPr>
              <a:t>für</a:t>
            </a:r>
            <a:r>
              <a:rPr lang="nl-NL" sz="800" dirty="0">
                <a:sym typeface="Helvetica Light"/>
              </a:rPr>
              <a:t> </a:t>
            </a:r>
            <a:r>
              <a:rPr lang="nl-NL" sz="800" dirty="0" err="1">
                <a:sym typeface="Helvetica Light"/>
              </a:rPr>
              <a:t>Leadauswahl</a:t>
            </a:r>
            <a:endParaRPr lang="nl-NL" sz="800" dirty="0">
              <a:sym typeface="Helvetica Light"/>
            </a:endParaRPr>
          </a:p>
        </p:txBody>
      </p:sp>
      <p:sp>
        <p:nvSpPr>
          <p:cNvPr id="23" name="Afgeronde rechthoek 158">
            <a:extLst>
              <a:ext uri="{FF2B5EF4-FFF2-40B4-BE49-F238E27FC236}">
                <a16:creationId xmlns:a16="http://schemas.microsoft.com/office/drawing/2014/main" id="{790A641A-212C-4699-B36E-54BF0D2B6178}"/>
              </a:ext>
            </a:extLst>
          </p:cNvPr>
          <p:cNvSpPr/>
          <p:nvPr/>
        </p:nvSpPr>
        <p:spPr>
          <a:xfrm>
            <a:off x="6655065" y="2932985"/>
            <a:ext cx="952741" cy="327215"/>
          </a:xfrm>
          <a:prstGeom prst="roundRect">
            <a:avLst/>
          </a:prstGeom>
          <a:solidFill>
            <a:schemeClr val="bg1">
              <a:lumMod val="65000"/>
            </a:schemeClr>
          </a:solidFill>
          <a:ln w="3175">
            <a:noFill/>
            <a:miter lim="400000"/>
          </a:ln>
        </p:spPr>
        <p:txBody>
          <a:bodyPr lIns="19050" tIns="19050" rIns="19050" bIns="19050" rtlCol="0" anchor="ctr"/>
          <a:lstStyle/>
          <a:p>
            <a:pPr algn="ctr"/>
            <a:r>
              <a:rPr lang="nl-NL" sz="800" dirty="0">
                <a:sym typeface="Helvetica Light"/>
              </a:rPr>
              <a:t>Eigene App-</a:t>
            </a:r>
            <a:r>
              <a:rPr lang="nl-NL" sz="800" dirty="0" err="1">
                <a:sym typeface="Helvetica Light"/>
              </a:rPr>
              <a:t>Factory</a:t>
            </a:r>
            <a:r>
              <a:rPr lang="nl-NL" sz="800" dirty="0">
                <a:sym typeface="Helvetica Light"/>
              </a:rPr>
              <a:t> </a:t>
            </a:r>
            <a:r>
              <a:rPr lang="nl-NL" sz="800" dirty="0" err="1">
                <a:sym typeface="Helvetica Light"/>
              </a:rPr>
              <a:t>für</a:t>
            </a:r>
            <a:r>
              <a:rPr lang="nl-NL" sz="800" dirty="0">
                <a:sym typeface="Helvetica Light"/>
              </a:rPr>
              <a:t> </a:t>
            </a:r>
            <a:r>
              <a:rPr lang="nl-NL" sz="800" dirty="0" err="1">
                <a:sym typeface="Helvetica Light"/>
              </a:rPr>
              <a:t>Kunden</a:t>
            </a:r>
            <a:endParaRPr lang="nl-NL" sz="800" dirty="0">
              <a:sym typeface="Helvetica Light"/>
            </a:endParaRPr>
          </a:p>
        </p:txBody>
      </p:sp>
      <p:sp>
        <p:nvSpPr>
          <p:cNvPr id="25" name="Afgeronde rechthoek 138">
            <a:extLst>
              <a:ext uri="{FF2B5EF4-FFF2-40B4-BE49-F238E27FC236}">
                <a16:creationId xmlns:a16="http://schemas.microsoft.com/office/drawing/2014/main" id="{57AC1D3C-3FB7-4F58-8D6E-92BB893D9D34}"/>
              </a:ext>
            </a:extLst>
          </p:cNvPr>
          <p:cNvSpPr/>
          <p:nvPr/>
        </p:nvSpPr>
        <p:spPr>
          <a:xfrm>
            <a:off x="8253472" y="5394002"/>
            <a:ext cx="876449" cy="327215"/>
          </a:xfrm>
          <a:prstGeom prst="roundRect">
            <a:avLst/>
          </a:prstGeom>
          <a:solidFill>
            <a:schemeClr val="bg1">
              <a:lumMod val="50000"/>
            </a:schemeClr>
          </a:solidFill>
          <a:ln w="3175">
            <a:noFill/>
            <a:miter lim="400000"/>
          </a:ln>
        </p:spPr>
        <p:txBody>
          <a:bodyPr lIns="19050" tIns="19050" rIns="19050" bIns="19050" rtlCol="0" anchor="ctr"/>
          <a:lstStyle/>
          <a:p>
            <a:pPr algn="ctr"/>
            <a:r>
              <a:rPr lang="nl-NL" sz="800" dirty="0">
                <a:solidFill>
                  <a:schemeClr val="bg1"/>
                </a:solidFill>
                <a:sym typeface="Helvetica Light"/>
              </a:rPr>
              <a:t>SCRUM </a:t>
            </a:r>
            <a:r>
              <a:rPr lang="nl-NL" sz="800" dirty="0" err="1">
                <a:solidFill>
                  <a:schemeClr val="bg1"/>
                </a:solidFill>
                <a:sym typeface="Helvetica Light"/>
              </a:rPr>
              <a:t>einführen</a:t>
            </a:r>
            <a:endParaRPr lang="nl-NL" sz="800" dirty="0">
              <a:solidFill>
                <a:schemeClr val="bg1"/>
              </a:solidFill>
              <a:sym typeface="Helvetica Light"/>
            </a:endParaRPr>
          </a:p>
        </p:txBody>
      </p:sp>
      <p:sp>
        <p:nvSpPr>
          <p:cNvPr id="26" name="Afgeronde rechthoek 138">
            <a:extLst>
              <a:ext uri="{FF2B5EF4-FFF2-40B4-BE49-F238E27FC236}">
                <a16:creationId xmlns:a16="http://schemas.microsoft.com/office/drawing/2014/main" id="{88E679F6-9767-464F-8162-EE82B6A2D9B1}"/>
              </a:ext>
            </a:extLst>
          </p:cNvPr>
          <p:cNvSpPr/>
          <p:nvPr/>
        </p:nvSpPr>
        <p:spPr>
          <a:xfrm>
            <a:off x="2344989" y="3226733"/>
            <a:ext cx="1018974" cy="392964"/>
          </a:xfrm>
          <a:prstGeom prst="roundRect">
            <a:avLst/>
          </a:prstGeom>
          <a:solidFill>
            <a:schemeClr val="bg1">
              <a:lumMod val="8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CRM </a:t>
            </a:r>
            <a:r>
              <a:rPr lang="nl-NL" sz="800" dirty="0" err="1">
                <a:ea typeface="Helvetica Light"/>
                <a:cs typeface="Helvetica Light"/>
                <a:sym typeface="Helvetica Light"/>
              </a:rPr>
              <a:t>Stammdaten-bereinigung</a:t>
            </a:r>
            <a:endParaRPr lang="nl-NL" sz="800" dirty="0">
              <a:ea typeface="Helvetica Light"/>
              <a:cs typeface="Helvetica Light"/>
              <a:sym typeface="Helvetica Light"/>
            </a:endParaRPr>
          </a:p>
        </p:txBody>
      </p:sp>
      <p:sp>
        <p:nvSpPr>
          <p:cNvPr id="27" name="Afgeronde rechthoek 138">
            <a:extLst>
              <a:ext uri="{FF2B5EF4-FFF2-40B4-BE49-F238E27FC236}">
                <a16:creationId xmlns:a16="http://schemas.microsoft.com/office/drawing/2014/main" id="{7DB70A83-414E-45C6-830B-5368F57152AD}"/>
              </a:ext>
            </a:extLst>
          </p:cNvPr>
          <p:cNvSpPr/>
          <p:nvPr/>
        </p:nvSpPr>
        <p:spPr>
          <a:xfrm>
            <a:off x="2451459" y="1596622"/>
            <a:ext cx="876449" cy="327215"/>
          </a:xfrm>
          <a:prstGeom prst="roundRect">
            <a:avLst/>
          </a:prstGeom>
          <a:solidFill>
            <a:schemeClr val="bg1">
              <a:lumMod val="8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CRM Dynamische </a:t>
            </a:r>
            <a:r>
              <a:rPr lang="nl-NL" sz="800" dirty="0" err="1">
                <a:ea typeface="Helvetica Light"/>
                <a:cs typeface="Helvetica Light"/>
                <a:sym typeface="Helvetica Light"/>
              </a:rPr>
              <a:t>Preisgestaltung</a:t>
            </a:r>
            <a:endParaRPr lang="nl-NL" sz="800" dirty="0">
              <a:ea typeface="Helvetica Light"/>
              <a:cs typeface="Helvetica Light"/>
              <a:sym typeface="Helvetica Light"/>
            </a:endParaRPr>
          </a:p>
        </p:txBody>
      </p:sp>
      <p:sp>
        <p:nvSpPr>
          <p:cNvPr id="28" name="Afgeronde rechthoek 138">
            <a:extLst>
              <a:ext uri="{FF2B5EF4-FFF2-40B4-BE49-F238E27FC236}">
                <a16:creationId xmlns:a16="http://schemas.microsoft.com/office/drawing/2014/main" id="{06B7E346-0739-4E6D-9969-72FAE789D4AD}"/>
              </a:ext>
            </a:extLst>
          </p:cNvPr>
          <p:cNvSpPr/>
          <p:nvPr/>
        </p:nvSpPr>
        <p:spPr>
          <a:xfrm>
            <a:off x="8006949" y="4778706"/>
            <a:ext cx="1088936" cy="415345"/>
          </a:xfrm>
          <a:prstGeom prst="roundRect">
            <a:avLst/>
          </a:prstGeom>
          <a:solidFill>
            <a:schemeClr val="bg1">
              <a:lumMod val="50000"/>
            </a:schemeClr>
          </a:solidFill>
          <a:ln w="3175">
            <a:noFill/>
            <a:miter lim="400000"/>
          </a:ln>
        </p:spPr>
        <p:txBody>
          <a:bodyPr lIns="19050" tIns="19050" rIns="19050" bIns="19050" rtlCol="0" anchor="ctr"/>
          <a:lstStyle/>
          <a:p>
            <a:pPr algn="ctr"/>
            <a:r>
              <a:rPr lang="nl-NL" sz="800" dirty="0" err="1">
                <a:solidFill>
                  <a:schemeClr val="bg1"/>
                </a:solidFill>
                <a:sym typeface="Helvetica Light"/>
              </a:rPr>
              <a:t>Pay</a:t>
            </a:r>
            <a:r>
              <a:rPr lang="nl-NL" sz="800" dirty="0">
                <a:solidFill>
                  <a:schemeClr val="bg1"/>
                </a:solidFill>
                <a:sym typeface="Helvetica Light"/>
              </a:rPr>
              <a:t>-per-</a:t>
            </a:r>
            <a:r>
              <a:rPr lang="nl-NL" sz="800" dirty="0" err="1">
                <a:solidFill>
                  <a:schemeClr val="bg1"/>
                </a:solidFill>
                <a:sym typeface="Helvetica Light"/>
              </a:rPr>
              <a:t>Use</a:t>
            </a:r>
            <a:r>
              <a:rPr lang="nl-NL" sz="800" dirty="0">
                <a:solidFill>
                  <a:schemeClr val="bg1"/>
                </a:solidFill>
                <a:sym typeface="Helvetica Light"/>
              </a:rPr>
              <a:t>- </a:t>
            </a:r>
            <a:r>
              <a:rPr lang="nl-NL" sz="800" dirty="0" err="1">
                <a:solidFill>
                  <a:schemeClr val="bg1"/>
                </a:solidFill>
                <a:sym typeface="Helvetica Light"/>
              </a:rPr>
              <a:t>Vertriebsmodell</a:t>
            </a:r>
            <a:r>
              <a:rPr lang="nl-NL" sz="800" dirty="0">
                <a:solidFill>
                  <a:schemeClr val="bg1"/>
                </a:solidFill>
                <a:sym typeface="Helvetica Light"/>
              </a:rPr>
              <a:t> </a:t>
            </a:r>
            <a:r>
              <a:rPr lang="nl-NL" sz="800" dirty="0" err="1">
                <a:solidFill>
                  <a:schemeClr val="bg1"/>
                </a:solidFill>
                <a:sym typeface="Helvetica Light"/>
              </a:rPr>
              <a:t>für</a:t>
            </a:r>
            <a:r>
              <a:rPr lang="nl-NL" sz="800" dirty="0">
                <a:solidFill>
                  <a:schemeClr val="bg1"/>
                </a:solidFill>
                <a:sym typeface="Helvetica Light"/>
              </a:rPr>
              <a:t> GB 2</a:t>
            </a:r>
          </a:p>
        </p:txBody>
      </p:sp>
      <p:sp>
        <p:nvSpPr>
          <p:cNvPr id="29" name="Afgeronde rechthoek 59">
            <a:extLst>
              <a:ext uri="{FF2B5EF4-FFF2-40B4-BE49-F238E27FC236}">
                <a16:creationId xmlns:a16="http://schemas.microsoft.com/office/drawing/2014/main" id="{DE9DE6BE-E96D-4FE7-AF54-9AA3779D9CB6}"/>
              </a:ext>
            </a:extLst>
          </p:cNvPr>
          <p:cNvSpPr/>
          <p:nvPr/>
        </p:nvSpPr>
        <p:spPr>
          <a:xfrm>
            <a:off x="2049819" y="2650493"/>
            <a:ext cx="952742" cy="388216"/>
          </a:xfrm>
          <a:prstGeom prst="roundRect">
            <a:avLst/>
          </a:prstGeom>
          <a:solidFill>
            <a:schemeClr val="bg1">
              <a:lumMod val="85000"/>
            </a:schemeClr>
          </a:solidFill>
          <a:ln w="3175">
            <a:noFill/>
            <a:miter lim="400000"/>
          </a:ln>
        </p:spPr>
        <p:txBody>
          <a:bodyPr lIns="19050" tIns="19050" rIns="19050" bIns="19050" rtlCol="0" anchor="ctr"/>
          <a:lstStyle/>
          <a:p>
            <a:pPr algn="ctr"/>
            <a:r>
              <a:rPr lang="nl-NL" sz="800" dirty="0">
                <a:sym typeface="Helvetica Light"/>
              </a:rPr>
              <a:t>ERP: MRP </a:t>
            </a:r>
            <a:r>
              <a:rPr lang="nl-NL" sz="800" dirty="0" err="1">
                <a:sym typeface="Helvetica Light"/>
              </a:rPr>
              <a:t>eingeführt</a:t>
            </a:r>
            <a:endParaRPr lang="nl-NL" sz="800" dirty="0">
              <a:sym typeface="Helvetica Light"/>
            </a:endParaRPr>
          </a:p>
        </p:txBody>
      </p:sp>
      <p:sp>
        <p:nvSpPr>
          <p:cNvPr id="31" name="Afgeronde rechthoek 138">
            <a:extLst>
              <a:ext uri="{FF2B5EF4-FFF2-40B4-BE49-F238E27FC236}">
                <a16:creationId xmlns:a16="http://schemas.microsoft.com/office/drawing/2014/main" id="{C4972CC0-FC2F-4F59-A65F-DC1B65B78984}"/>
              </a:ext>
            </a:extLst>
          </p:cNvPr>
          <p:cNvSpPr/>
          <p:nvPr/>
        </p:nvSpPr>
        <p:spPr>
          <a:xfrm>
            <a:off x="1410284" y="2081722"/>
            <a:ext cx="876449" cy="327215"/>
          </a:xfrm>
          <a:prstGeom prst="roundRect">
            <a:avLst/>
          </a:prstGeom>
          <a:solidFill>
            <a:schemeClr val="bg1">
              <a:lumMod val="85000"/>
            </a:schemeClr>
          </a:solidFill>
          <a:ln w="3175">
            <a:noFill/>
            <a:miter lim="400000"/>
          </a:ln>
        </p:spPr>
        <p:txBody>
          <a:bodyPr lIns="19050" tIns="19050" rIns="19050" bIns="19050" rtlCol="0" anchor="ctr"/>
          <a:lstStyle/>
          <a:p>
            <a:pPr algn="ctr"/>
            <a:r>
              <a:rPr lang="nl-NL" sz="800" dirty="0">
                <a:sym typeface="Helvetica Light"/>
              </a:rPr>
              <a:t>Cloud-Strategie </a:t>
            </a:r>
            <a:r>
              <a:rPr lang="nl-NL" sz="800" dirty="0" err="1">
                <a:sym typeface="Helvetica Light"/>
              </a:rPr>
              <a:t>umsetzen</a:t>
            </a:r>
            <a:endParaRPr lang="nl-NL" sz="800" dirty="0">
              <a:sym typeface="Helvetica Light"/>
            </a:endParaRPr>
          </a:p>
        </p:txBody>
      </p:sp>
      <p:sp>
        <p:nvSpPr>
          <p:cNvPr id="33" name="Afgeronde rechthoek 59">
            <a:extLst>
              <a:ext uri="{FF2B5EF4-FFF2-40B4-BE49-F238E27FC236}">
                <a16:creationId xmlns:a16="http://schemas.microsoft.com/office/drawing/2014/main" id="{BCA73D29-DB1E-4A52-964C-86AB4BAF3EA2}"/>
              </a:ext>
            </a:extLst>
          </p:cNvPr>
          <p:cNvSpPr/>
          <p:nvPr/>
        </p:nvSpPr>
        <p:spPr>
          <a:xfrm>
            <a:off x="1114217" y="4450156"/>
            <a:ext cx="1089300" cy="483814"/>
          </a:xfrm>
          <a:prstGeom prst="roundRect">
            <a:avLst/>
          </a:prstGeom>
          <a:solidFill>
            <a:schemeClr val="bg1">
              <a:lumMod val="6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Agile </a:t>
            </a:r>
            <a:r>
              <a:rPr lang="nl-NL" sz="800" dirty="0" err="1">
                <a:ea typeface="Helvetica Light"/>
                <a:cs typeface="Helvetica Light"/>
                <a:sym typeface="Helvetica Light"/>
              </a:rPr>
              <a:t>Entwicklungs-prozesse</a:t>
            </a:r>
            <a:r>
              <a:rPr lang="nl-NL" sz="800" dirty="0">
                <a:ea typeface="Helvetica Light"/>
                <a:cs typeface="Helvetica Light"/>
                <a:sym typeface="Helvetica Light"/>
              </a:rPr>
              <a:t> </a:t>
            </a:r>
            <a:r>
              <a:rPr lang="nl-NL" sz="800" dirty="0" err="1">
                <a:ea typeface="Helvetica Light"/>
                <a:cs typeface="Helvetica Light"/>
                <a:sym typeface="Helvetica Light"/>
              </a:rPr>
              <a:t>und</a:t>
            </a:r>
            <a:r>
              <a:rPr lang="nl-NL" sz="800" dirty="0">
                <a:ea typeface="Helvetica Light"/>
                <a:cs typeface="Helvetica Light"/>
                <a:sym typeface="Helvetica Light"/>
              </a:rPr>
              <a:t> Rapid Prototyping</a:t>
            </a:r>
          </a:p>
        </p:txBody>
      </p:sp>
      <p:sp>
        <p:nvSpPr>
          <p:cNvPr id="34" name="Afgeronde rechthoek 59">
            <a:extLst>
              <a:ext uri="{FF2B5EF4-FFF2-40B4-BE49-F238E27FC236}">
                <a16:creationId xmlns:a16="http://schemas.microsoft.com/office/drawing/2014/main" id="{D8B557B1-1375-4315-94D4-786177775502}"/>
              </a:ext>
            </a:extLst>
          </p:cNvPr>
          <p:cNvSpPr/>
          <p:nvPr/>
        </p:nvSpPr>
        <p:spPr>
          <a:xfrm>
            <a:off x="3858193" y="3942220"/>
            <a:ext cx="952742" cy="388216"/>
          </a:xfrm>
          <a:prstGeom prst="roundRect">
            <a:avLst/>
          </a:prstGeom>
          <a:solidFill>
            <a:schemeClr val="bg1">
              <a:lumMod val="65000"/>
            </a:schemeClr>
          </a:solidFill>
          <a:ln w="3175">
            <a:noFill/>
            <a:miter lim="400000"/>
          </a:ln>
        </p:spPr>
        <p:txBody>
          <a:bodyPr lIns="19050" tIns="19050" rIns="19050" bIns="19050" rtlCol="0" anchor="ctr"/>
          <a:lstStyle/>
          <a:p>
            <a:pPr algn="ctr"/>
            <a:r>
              <a:rPr lang="nl-NL" sz="800" dirty="0" err="1">
                <a:sym typeface="Helvetica Light"/>
              </a:rPr>
              <a:t>Sourcing</a:t>
            </a:r>
            <a:r>
              <a:rPr lang="nl-NL" sz="800" dirty="0">
                <a:sym typeface="Helvetica Light"/>
              </a:rPr>
              <a:t>-Strategie</a:t>
            </a:r>
            <a:r>
              <a:rPr lang="nl-NL" sz="800" dirty="0">
                <a:ea typeface="Helvetica Light"/>
                <a:cs typeface="Helvetica Light"/>
                <a:sym typeface="Helvetica Light"/>
              </a:rPr>
              <a:t> </a:t>
            </a:r>
            <a:r>
              <a:rPr lang="nl-NL" sz="800" dirty="0" err="1">
                <a:ea typeface="Helvetica Light"/>
                <a:cs typeface="Helvetica Light"/>
                <a:sym typeface="Helvetica Light"/>
              </a:rPr>
              <a:t>definiert</a:t>
            </a:r>
            <a:endParaRPr lang="nl-NL" sz="800" dirty="0">
              <a:ea typeface="Helvetica Light"/>
              <a:cs typeface="Helvetica Light"/>
              <a:sym typeface="Helvetica Light"/>
            </a:endParaRPr>
          </a:p>
        </p:txBody>
      </p:sp>
      <p:sp>
        <p:nvSpPr>
          <p:cNvPr id="35" name="Afgeronde rechthoek 138">
            <a:extLst>
              <a:ext uri="{FF2B5EF4-FFF2-40B4-BE49-F238E27FC236}">
                <a16:creationId xmlns:a16="http://schemas.microsoft.com/office/drawing/2014/main" id="{B1813FA3-A45F-4D54-B8D6-9C13CEE9596B}"/>
              </a:ext>
            </a:extLst>
          </p:cNvPr>
          <p:cNvSpPr/>
          <p:nvPr/>
        </p:nvSpPr>
        <p:spPr>
          <a:xfrm>
            <a:off x="1029666" y="3522688"/>
            <a:ext cx="1031553" cy="399952"/>
          </a:xfrm>
          <a:prstGeom prst="roundRect">
            <a:avLst/>
          </a:prstGeom>
          <a:solidFill>
            <a:schemeClr val="bg1">
              <a:lumMod val="8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ERP: </a:t>
            </a:r>
            <a:r>
              <a:rPr lang="nl-NL" sz="800" dirty="0" err="1">
                <a:ea typeface="Helvetica Light"/>
                <a:cs typeface="Helvetica Light"/>
                <a:sym typeface="Helvetica Light"/>
              </a:rPr>
              <a:t>Prozessopti-mierung</a:t>
            </a:r>
            <a:r>
              <a:rPr lang="nl-NL" sz="800" dirty="0">
                <a:ea typeface="Helvetica Light"/>
                <a:cs typeface="Helvetica Light"/>
                <a:sym typeface="Helvetica Light"/>
              </a:rPr>
              <a:t> </a:t>
            </a:r>
            <a:r>
              <a:rPr lang="nl-NL" sz="800" dirty="0" err="1">
                <a:ea typeface="Helvetica Light"/>
                <a:cs typeface="Helvetica Light"/>
                <a:sym typeface="Helvetica Light"/>
              </a:rPr>
              <a:t>Prod&amp;Log</a:t>
            </a:r>
            <a:endParaRPr lang="nl-NL" sz="800" dirty="0">
              <a:ea typeface="Helvetica Light"/>
              <a:cs typeface="Helvetica Light"/>
              <a:sym typeface="Helvetica Light"/>
            </a:endParaRPr>
          </a:p>
        </p:txBody>
      </p:sp>
      <p:sp>
        <p:nvSpPr>
          <p:cNvPr id="36" name="Afgeronde rechthoek 138">
            <a:extLst>
              <a:ext uri="{FF2B5EF4-FFF2-40B4-BE49-F238E27FC236}">
                <a16:creationId xmlns:a16="http://schemas.microsoft.com/office/drawing/2014/main" id="{8DF032DA-AC1F-4C51-86BC-4595AC6B12E6}"/>
              </a:ext>
            </a:extLst>
          </p:cNvPr>
          <p:cNvSpPr/>
          <p:nvPr/>
        </p:nvSpPr>
        <p:spPr>
          <a:xfrm>
            <a:off x="3451856" y="2690370"/>
            <a:ext cx="1046904" cy="358054"/>
          </a:xfrm>
          <a:prstGeom prst="roundRect">
            <a:avLst/>
          </a:prstGeom>
          <a:solidFill>
            <a:schemeClr val="bg1">
              <a:lumMod val="8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HR: Talent Management </a:t>
            </a:r>
            <a:r>
              <a:rPr lang="nl-NL" sz="800" dirty="0" err="1">
                <a:ea typeface="Helvetica Light"/>
                <a:cs typeface="Helvetica Light"/>
                <a:sym typeface="Helvetica Light"/>
              </a:rPr>
              <a:t>eingeführt</a:t>
            </a:r>
            <a:endParaRPr lang="nl-NL" sz="800" dirty="0">
              <a:ea typeface="Helvetica Light"/>
              <a:cs typeface="Helvetica Light"/>
              <a:sym typeface="Helvetica Light"/>
            </a:endParaRPr>
          </a:p>
        </p:txBody>
      </p:sp>
      <p:sp>
        <p:nvSpPr>
          <p:cNvPr id="37" name="Afgeronde rechthoek 59">
            <a:extLst>
              <a:ext uri="{FF2B5EF4-FFF2-40B4-BE49-F238E27FC236}">
                <a16:creationId xmlns:a16="http://schemas.microsoft.com/office/drawing/2014/main" id="{30C685AC-73C9-4A19-A660-5E05A76C6CE2}"/>
              </a:ext>
            </a:extLst>
          </p:cNvPr>
          <p:cNvSpPr/>
          <p:nvPr/>
        </p:nvSpPr>
        <p:spPr>
          <a:xfrm>
            <a:off x="7429804" y="1651052"/>
            <a:ext cx="952742" cy="388216"/>
          </a:xfrm>
          <a:prstGeom prst="roundRect">
            <a:avLst/>
          </a:prstGeom>
          <a:solidFill>
            <a:schemeClr val="bg1">
              <a:lumMod val="85000"/>
            </a:schemeClr>
          </a:solidFill>
          <a:ln w="3175">
            <a:noFill/>
            <a:miter lim="400000"/>
          </a:ln>
        </p:spPr>
        <p:txBody>
          <a:bodyPr lIns="19050" tIns="19050" rIns="19050" bIns="19050" rtlCol="0" anchor="ctr"/>
          <a:lstStyle/>
          <a:p>
            <a:pPr algn="ctr"/>
            <a:r>
              <a:rPr lang="nl-NL" sz="800" dirty="0">
                <a:sym typeface="Helvetica Light"/>
              </a:rPr>
              <a:t>ERP: 100% Digitale </a:t>
            </a:r>
            <a:r>
              <a:rPr lang="nl-NL" sz="800" dirty="0" err="1">
                <a:sym typeface="Helvetica Light"/>
              </a:rPr>
              <a:t>Prozesse</a:t>
            </a:r>
            <a:r>
              <a:rPr lang="nl-NL" sz="800" dirty="0">
                <a:sym typeface="Helvetica Light"/>
              </a:rPr>
              <a:t> in allen </a:t>
            </a:r>
            <a:r>
              <a:rPr lang="nl-NL" sz="800" dirty="0" err="1">
                <a:sym typeface="Helvetica Light"/>
              </a:rPr>
              <a:t>Bereichen</a:t>
            </a:r>
            <a:endParaRPr lang="nl-NL" sz="800" dirty="0">
              <a:sym typeface="Helvetica Light"/>
            </a:endParaRPr>
          </a:p>
        </p:txBody>
      </p:sp>
      <p:sp>
        <p:nvSpPr>
          <p:cNvPr id="38" name="Afgeronde rechthoek 59">
            <a:extLst>
              <a:ext uri="{FF2B5EF4-FFF2-40B4-BE49-F238E27FC236}">
                <a16:creationId xmlns:a16="http://schemas.microsoft.com/office/drawing/2014/main" id="{1E235AB3-A8BB-45AC-A7C5-CCD0C8A13E9E}"/>
              </a:ext>
            </a:extLst>
          </p:cNvPr>
          <p:cNvSpPr/>
          <p:nvPr/>
        </p:nvSpPr>
        <p:spPr>
          <a:xfrm>
            <a:off x="5317929" y="2302154"/>
            <a:ext cx="952742" cy="388216"/>
          </a:xfrm>
          <a:prstGeom prst="roundRect">
            <a:avLst/>
          </a:prstGeom>
          <a:solidFill>
            <a:schemeClr val="bg1">
              <a:lumMod val="85000"/>
            </a:schemeClr>
          </a:solidFill>
          <a:ln w="3175">
            <a:noFill/>
            <a:miter lim="400000"/>
          </a:ln>
        </p:spPr>
        <p:txBody>
          <a:bodyPr lIns="19050" tIns="19050" rIns="19050" bIns="19050" rtlCol="0" anchor="ctr"/>
          <a:lstStyle/>
          <a:p>
            <a:pPr algn="ctr"/>
            <a:r>
              <a:rPr lang="nl-NL" sz="800" dirty="0">
                <a:sym typeface="Helvetica Light"/>
              </a:rPr>
              <a:t>ERP: </a:t>
            </a:r>
            <a:r>
              <a:rPr lang="nl-NL" sz="800" dirty="0" err="1">
                <a:sym typeface="Helvetica Light"/>
              </a:rPr>
              <a:t>Portierung</a:t>
            </a:r>
            <a:r>
              <a:rPr lang="nl-NL" sz="800" dirty="0">
                <a:sym typeface="Helvetica Light"/>
              </a:rPr>
              <a:t> </a:t>
            </a:r>
            <a:r>
              <a:rPr lang="nl-NL" sz="800" dirty="0" err="1">
                <a:sym typeface="Helvetica Light"/>
              </a:rPr>
              <a:t>auf</a:t>
            </a:r>
            <a:r>
              <a:rPr lang="nl-NL" sz="800" dirty="0">
                <a:sym typeface="Helvetica Light"/>
              </a:rPr>
              <a:t> Cloud-</a:t>
            </a:r>
            <a:r>
              <a:rPr lang="nl-NL" sz="800" dirty="0" err="1">
                <a:sym typeface="Helvetica Light"/>
              </a:rPr>
              <a:t>Lösung</a:t>
            </a:r>
            <a:endParaRPr lang="nl-NL" sz="800" dirty="0">
              <a:sym typeface="Helvetica Light"/>
            </a:endParaRPr>
          </a:p>
        </p:txBody>
      </p:sp>
      <p:sp>
        <p:nvSpPr>
          <p:cNvPr id="39" name="Afgeronde rechthoek 59">
            <a:extLst>
              <a:ext uri="{FF2B5EF4-FFF2-40B4-BE49-F238E27FC236}">
                <a16:creationId xmlns:a16="http://schemas.microsoft.com/office/drawing/2014/main" id="{31193242-C638-42F4-9F19-3FD436392367}"/>
              </a:ext>
            </a:extLst>
          </p:cNvPr>
          <p:cNvSpPr/>
          <p:nvPr/>
        </p:nvSpPr>
        <p:spPr>
          <a:xfrm>
            <a:off x="1633015" y="5315998"/>
            <a:ext cx="952742" cy="388216"/>
          </a:xfrm>
          <a:prstGeom prst="roundRect">
            <a:avLst/>
          </a:prstGeom>
          <a:solidFill>
            <a:schemeClr val="bg1">
              <a:lumMod val="6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MVP </a:t>
            </a:r>
            <a:r>
              <a:rPr lang="nl-NL" sz="800" dirty="0" err="1">
                <a:ea typeface="Helvetica Light"/>
                <a:cs typeface="Helvetica Light"/>
                <a:sym typeface="Helvetica Light"/>
              </a:rPr>
              <a:t>für</a:t>
            </a:r>
            <a:r>
              <a:rPr lang="nl-NL" sz="800" dirty="0">
                <a:ea typeface="Helvetica Light"/>
                <a:cs typeface="Helvetica Light"/>
                <a:sym typeface="Helvetica Light"/>
              </a:rPr>
              <a:t> “</a:t>
            </a:r>
            <a:r>
              <a:rPr lang="nl-NL" sz="800" dirty="0" err="1">
                <a:ea typeface="Helvetica Light"/>
                <a:cs typeface="Helvetica Light"/>
                <a:sym typeface="Helvetica Light"/>
              </a:rPr>
              <a:t>Connected</a:t>
            </a:r>
            <a:r>
              <a:rPr lang="nl-NL" sz="800" dirty="0">
                <a:ea typeface="Helvetica Light"/>
                <a:cs typeface="Helvetica Light"/>
                <a:sym typeface="Helvetica Light"/>
              </a:rPr>
              <a:t> XY”</a:t>
            </a:r>
          </a:p>
        </p:txBody>
      </p:sp>
      <p:sp>
        <p:nvSpPr>
          <p:cNvPr id="40" name="Afgeronde rechthoek 59">
            <a:extLst>
              <a:ext uri="{FF2B5EF4-FFF2-40B4-BE49-F238E27FC236}">
                <a16:creationId xmlns:a16="http://schemas.microsoft.com/office/drawing/2014/main" id="{3EE26D75-B390-4D89-9754-27553ACAB492}"/>
              </a:ext>
            </a:extLst>
          </p:cNvPr>
          <p:cNvSpPr/>
          <p:nvPr/>
        </p:nvSpPr>
        <p:spPr>
          <a:xfrm>
            <a:off x="10113110" y="2813819"/>
            <a:ext cx="952742" cy="388216"/>
          </a:xfrm>
          <a:prstGeom prst="roundRect">
            <a:avLst/>
          </a:prstGeom>
          <a:solidFill>
            <a:schemeClr val="bg1">
              <a:lumMod val="50000"/>
            </a:schemeClr>
          </a:solidFill>
          <a:ln w="3175">
            <a:noFill/>
            <a:miter lim="400000"/>
          </a:ln>
        </p:spPr>
        <p:txBody>
          <a:bodyPr lIns="19050" tIns="19050" rIns="19050" bIns="19050" rtlCol="0" anchor="ctr"/>
          <a:lstStyle/>
          <a:p>
            <a:pPr algn="ctr"/>
            <a:r>
              <a:rPr lang="nl-NL" sz="800">
                <a:solidFill>
                  <a:schemeClr val="bg1"/>
                </a:solidFill>
                <a:sym typeface="Helvetica Light"/>
              </a:rPr>
              <a:t>Know-how</a:t>
            </a:r>
            <a:r>
              <a:rPr lang="nl-NL" sz="800" dirty="0">
                <a:solidFill>
                  <a:schemeClr val="bg1"/>
                </a:solidFill>
                <a:sym typeface="Helvetica Light"/>
              </a:rPr>
              <a:t> </a:t>
            </a:r>
            <a:r>
              <a:rPr lang="nl-NL" sz="800">
                <a:solidFill>
                  <a:schemeClr val="bg1"/>
                </a:solidFill>
                <a:sym typeface="Helvetica Light"/>
              </a:rPr>
              <a:t>KI aufgebaut und eingesetzt</a:t>
            </a:r>
            <a:endParaRPr lang="nl-NL" sz="800" dirty="0">
              <a:solidFill>
                <a:schemeClr val="bg1"/>
              </a:solidFill>
              <a:sym typeface="Helvetica Light"/>
            </a:endParaRPr>
          </a:p>
        </p:txBody>
      </p:sp>
      <p:sp>
        <p:nvSpPr>
          <p:cNvPr id="41" name="Afgeronde rechthoek 59">
            <a:extLst>
              <a:ext uri="{FF2B5EF4-FFF2-40B4-BE49-F238E27FC236}">
                <a16:creationId xmlns:a16="http://schemas.microsoft.com/office/drawing/2014/main" id="{00CA10C1-9EEC-4FD7-9575-0FC52869261E}"/>
              </a:ext>
            </a:extLst>
          </p:cNvPr>
          <p:cNvSpPr/>
          <p:nvPr/>
        </p:nvSpPr>
        <p:spPr>
          <a:xfrm>
            <a:off x="6009982" y="1575756"/>
            <a:ext cx="952742" cy="388216"/>
          </a:xfrm>
          <a:prstGeom prst="roundRect">
            <a:avLst/>
          </a:prstGeom>
          <a:solidFill>
            <a:schemeClr val="bg1">
              <a:lumMod val="85000"/>
            </a:schemeClr>
          </a:solidFill>
          <a:ln w="3175">
            <a:noFill/>
            <a:miter lim="400000"/>
          </a:ln>
        </p:spPr>
        <p:txBody>
          <a:bodyPr lIns="19050" tIns="19050" rIns="19050" bIns="19050" rtlCol="0" anchor="ctr"/>
          <a:lstStyle/>
          <a:p>
            <a:pPr algn="ctr"/>
            <a:r>
              <a:rPr lang="nl-NL" sz="800" dirty="0">
                <a:sym typeface="Helvetica Light"/>
              </a:rPr>
              <a:t>80% aller IT-</a:t>
            </a:r>
            <a:r>
              <a:rPr lang="nl-NL" sz="800" dirty="0" err="1">
                <a:sym typeface="Helvetica Light"/>
              </a:rPr>
              <a:t>Systeme</a:t>
            </a:r>
            <a:r>
              <a:rPr lang="nl-NL" sz="800" dirty="0">
                <a:sym typeface="Helvetica Light"/>
              </a:rPr>
              <a:t> in der Cloud</a:t>
            </a:r>
          </a:p>
        </p:txBody>
      </p:sp>
      <p:sp>
        <p:nvSpPr>
          <p:cNvPr id="42" name="Afgeronde rechthoek 59">
            <a:extLst>
              <a:ext uri="{FF2B5EF4-FFF2-40B4-BE49-F238E27FC236}">
                <a16:creationId xmlns:a16="http://schemas.microsoft.com/office/drawing/2014/main" id="{E1FB44AC-9B18-4078-8D21-6809CEE35619}"/>
              </a:ext>
            </a:extLst>
          </p:cNvPr>
          <p:cNvSpPr/>
          <p:nvPr/>
        </p:nvSpPr>
        <p:spPr>
          <a:xfrm>
            <a:off x="3488702" y="5382900"/>
            <a:ext cx="1030879" cy="422243"/>
          </a:xfrm>
          <a:prstGeom prst="roundRect">
            <a:avLst/>
          </a:prstGeom>
          <a:solidFill>
            <a:schemeClr val="bg1">
              <a:lumMod val="6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Skills </a:t>
            </a:r>
            <a:r>
              <a:rPr lang="nl-NL" sz="800" dirty="0" err="1">
                <a:ea typeface="Helvetica Light"/>
                <a:cs typeface="Helvetica Light"/>
                <a:sym typeface="Helvetica Light"/>
              </a:rPr>
              <a:t>für</a:t>
            </a:r>
            <a:r>
              <a:rPr lang="nl-NL" sz="800" dirty="0">
                <a:ea typeface="Helvetica Light"/>
                <a:cs typeface="Helvetica Light"/>
                <a:sym typeface="Helvetica Light"/>
              </a:rPr>
              <a:t> App-</a:t>
            </a:r>
            <a:r>
              <a:rPr lang="nl-NL" sz="800" dirty="0" err="1">
                <a:ea typeface="Helvetica Light"/>
                <a:cs typeface="Helvetica Light"/>
                <a:sym typeface="Helvetica Light"/>
              </a:rPr>
              <a:t>Programmierung</a:t>
            </a:r>
            <a:r>
              <a:rPr lang="nl-NL" sz="800" dirty="0">
                <a:ea typeface="Helvetica Light"/>
                <a:cs typeface="Helvetica Light"/>
                <a:sym typeface="Helvetica Light"/>
              </a:rPr>
              <a:t> </a:t>
            </a:r>
          </a:p>
        </p:txBody>
      </p:sp>
      <p:sp>
        <p:nvSpPr>
          <p:cNvPr id="43" name="Afgeronde rechthoek 59">
            <a:extLst>
              <a:ext uri="{FF2B5EF4-FFF2-40B4-BE49-F238E27FC236}">
                <a16:creationId xmlns:a16="http://schemas.microsoft.com/office/drawing/2014/main" id="{6022C709-37A5-4DC6-A0E2-FAE5E2134DAB}"/>
              </a:ext>
            </a:extLst>
          </p:cNvPr>
          <p:cNvSpPr/>
          <p:nvPr/>
        </p:nvSpPr>
        <p:spPr>
          <a:xfrm>
            <a:off x="10086112" y="4671072"/>
            <a:ext cx="952742" cy="388216"/>
          </a:xfrm>
          <a:prstGeom prst="roundRect">
            <a:avLst/>
          </a:prstGeom>
          <a:solidFill>
            <a:schemeClr val="bg1">
              <a:lumMod val="50000"/>
            </a:schemeClr>
          </a:solidFill>
          <a:ln w="3175">
            <a:noFill/>
            <a:miter lim="400000"/>
          </a:ln>
        </p:spPr>
        <p:txBody>
          <a:bodyPr lIns="19050" tIns="19050" rIns="19050" bIns="19050" rtlCol="0" anchor="ctr"/>
          <a:lstStyle/>
          <a:p>
            <a:pPr algn="ctr"/>
            <a:r>
              <a:rPr lang="nl-NL" sz="800" dirty="0" err="1">
                <a:solidFill>
                  <a:schemeClr val="bg1"/>
                </a:solidFill>
                <a:sym typeface="Helvetica Light"/>
              </a:rPr>
              <a:t>Neues</a:t>
            </a:r>
            <a:r>
              <a:rPr lang="nl-NL" sz="800" dirty="0">
                <a:solidFill>
                  <a:schemeClr val="bg1"/>
                </a:solidFill>
                <a:sym typeface="Helvetica Light"/>
              </a:rPr>
              <a:t> </a:t>
            </a:r>
            <a:r>
              <a:rPr lang="nl-NL" sz="800" dirty="0" err="1">
                <a:solidFill>
                  <a:schemeClr val="bg1"/>
                </a:solidFill>
                <a:sym typeface="Helvetica Light"/>
              </a:rPr>
              <a:t>Workplace</a:t>
            </a:r>
            <a:r>
              <a:rPr lang="nl-NL" sz="800" dirty="0">
                <a:solidFill>
                  <a:schemeClr val="bg1"/>
                </a:solidFill>
                <a:sym typeface="Helvetica Light"/>
              </a:rPr>
              <a:t> Management</a:t>
            </a:r>
          </a:p>
        </p:txBody>
      </p:sp>
      <p:sp>
        <p:nvSpPr>
          <p:cNvPr id="51" name="Rechthoek 69">
            <a:extLst>
              <a:ext uri="{FF2B5EF4-FFF2-40B4-BE49-F238E27FC236}">
                <a16:creationId xmlns:a16="http://schemas.microsoft.com/office/drawing/2014/main" id="{9841FE37-F3B8-44C7-8DC6-0FC564CB3A07}"/>
              </a:ext>
            </a:extLst>
          </p:cNvPr>
          <p:cNvSpPr/>
          <p:nvPr/>
        </p:nvSpPr>
        <p:spPr>
          <a:xfrm>
            <a:off x="2580844" y="1019297"/>
            <a:ext cx="1723211" cy="366382"/>
          </a:xfrm>
          <a:prstGeom prst="rect">
            <a:avLst/>
          </a:prstGeom>
          <a:solidFill>
            <a:srgbClr val="002060"/>
          </a:solidFill>
          <a:ln w="3175">
            <a:solidFill>
              <a:srgbClr val="002060"/>
            </a:solidFill>
            <a:miter lim="400000"/>
          </a:ln>
        </p:spPr>
        <p:txBody>
          <a:bodyPr lIns="19050" tIns="19050" rIns="19050" bIns="19050" rtlCol="0" anchor="ctr"/>
          <a:lstStyle/>
          <a:p>
            <a:pPr algn="ctr"/>
            <a:r>
              <a:rPr lang="nl-NL" sz="1500" dirty="0">
                <a:solidFill>
                  <a:srgbClr val="FFFFFF"/>
                </a:solidFill>
                <a:ea typeface="Helvetica Light"/>
                <a:cs typeface="Helvetica Light"/>
                <a:sym typeface="Helvetica Light"/>
              </a:rPr>
              <a:t>2026</a:t>
            </a:r>
          </a:p>
        </p:txBody>
      </p:sp>
      <p:sp>
        <p:nvSpPr>
          <p:cNvPr id="52" name="Rechthoek 69">
            <a:extLst>
              <a:ext uri="{FF2B5EF4-FFF2-40B4-BE49-F238E27FC236}">
                <a16:creationId xmlns:a16="http://schemas.microsoft.com/office/drawing/2014/main" id="{152E349F-BCCB-4E21-ADE2-A71BC302E017}"/>
              </a:ext>
            </a:extLst>
          </p:cNvPr>
          <p:cNvSpPr/>
          <p:nvPr/>
        </p:nvSpPr>
        <p:spPr>
          <a:xfrm>
            <a:off x="4295413" y="1019297"/>
            <a:ext cx="1723211" cy="366382"/>
          </a:xfrm>
          <a:prstGeom prst="rect">
            <a:avLst/>
          </a:prstGeom>
          <a:solidFill>
            <a:srgbClr val="002060"/>
          </a:solidFill>
          <a:ln w="3175">
            <a:solidFill>
              <a:srgbClr val="002060"/>
            </a:solidFill>
            <a:miter lim="400000"/>
          </a:ln>
        </p:spPr>
        <p:txBody>
          <a:bodyPr lIns="19050" tIns="19050" rIns="19050" bIns="19050" rtlCol="0" anchor="ctr"/>
          <a:lstStyle/>
          <a:p>
            <a:pPr algn="ctr"/>
            <a:r>
              <a:rPr lang="nl-NL" sz="1500" dirty="0">
                <a:solidFill>
                  <a:srgbClr val="FFFFFF"/>
                </a:solidFill>
                <a:ea typeface="Helvetica Light"/>
                <a:cs typeface="Helvetica Light"/>
                <a:sym typeface="Helvetica Light"/>
              </a:rPr>
              <a:t>2027</a:t>
            </a:r>
          </a:p>
        </p:txBody>
      </p:sp>
      <p:sp>
        <p:nvSpPr>
          <p:cNvPr id="53" name="Rechthoek 69">
            <a:extLst>
              <a:ext uri="{FF2B5EF4-FFF2-40B4-BE49-F238E27FC236}">
                <a16:creationId xmlns:a16="http://schemas.microsoft.com/office/drawing/2014/main" id="{EDAF2401-4422-4C63-9673-67A10250E64E}"/>
              </a:ext>
            </a:extLst>
          </p:cNvPr>
          <p:cNvSpPr/>
          <p:nvPr/>
        </p:nvSpPr>
        <p:spPr>
          <a:xfrm>
            <a:off x="6009982" y="1019297"/>
            <a:ext cx="1723211" cy="366382"/>
          </a:xfrm>
          <a:prstGeom prst="rect">
            <a:avLst/>
          </a:prstGeom>
          <a:solidFill>
            <a:srgbClr val="002060"/>
          </a:solidFill>
          <a:ln w="3175">
            <a:solidFill>
              <a:srgbClr val="002060"/>
            </a:solidFill>
            <a:miter lim="400000"/>
          </a:ln>
        </p:spPr>
        <p:txBody>
          <a:bodyPr lIns="19050" tIns="19050" rIns="19050" bIns="19050" rtlCol="0" anchor="ctr"/>
          <a:lstStyle/>
          <a:p>
            <a:pPr algn="ctr"/>
            <a:r>
              <a:rPr lang="nl-NL" sz="1500" dirty="0">
                <a:solidFill>
                  <a:srgbClr val="FFFFFF"/>
                </a:solidFill>
                <a:ea typeface="Helvetica Light"/>
                <a:cs typeface="Helvetica Light"/>
                <a:sym typeface="Helvetica Light"/>
              </a:rPr>
              <a:t>2028</a:t>
            </a:r>
          </a:p>
        </p:txBody>
      </p:sp>
      <p:sp>
        <p:nvSpPr>
          <p:cNvPr id="54" name="Rechthoek 69">
            <a:extLst>
              <a:ext uri="{FF2B5EF4-FFF2-40B4-BE49-F238E27FC236}">
                <a16:creationId xmlns:a16="http://schemas.microsoft.com/office/drawing/2014/main" id="{AE26651E-E96A-48C5-9B7B-DD23F142E4C1}"/>
              </a:ext>
            </a:extLst>
          </p:cNvPr>
          <p:cNvSpPr/>
          <p:nvPr/>
        </p:nvSpPr>
        <p:spPr>
          <a:xfrm>
            <a:off x="7724551" y="1019297"/>
            <a:ext cx="1723211" cy="366382"/>
          </a:xfrm>
          <a:prstGeom prst="rect">
            <a:avLst/>
          </a:prstGeom>
          <a:solidFill>
            <a:srgbClr val="002060"/>
          </a:solidFill>
          <a:ln w="3175">
            <a:solidFill>
              <a:srgbClr val="002060"/>
            </a:solidFill>
            <a:miter lim="400000"/>
          </a:ln>
        </p:spPr>
        <p:txBody>
          <a:bodyPr lIns="19050" tIns="19050" rIns="19050" bIns="19050" rtlCol="0" anchor="ctr"/>
          <a:lstStyle/>
          <a:p>
            <a:pPr algn="ctr"/>
            <a:r>
              <a:rPr lang="nl-NL" sz="1500" dirty="0">
                <a:solidFill>
                  <a:srgbClr val="FFFFFF"/>
                </a:solidFill>
                <a:ea typeface="Helvetica Light"/>
                <a:cs typeface="Helvetica Light"/>
                <a:sym typeface="Helvetica Light"/>
              </a:rPr>
              <a:t>2029</a:t>
            </a:r>
          </a:p>
        </p:txBody>
      </p:sp>
      <p:sp>
        <p:nvSpPr>
          <p:cNvPr id="55" name="Rechthoek 69">
            <a:extLst>
              <a:ext uri="{FF2B5EF4-FFF2-40B4-BE49-F238E27FC236}">
                <a16:creationId xmlns:a16="http://schemas.microsoft.com/office/drawing/2014/main" id="{BF6DD59F-C181-47C1-AD28-A444F5AF4F86}"/>
              </a:ext>
            </a:extLst>
          </p:cNvPr>
          <p:cNvSpPr/>
          <p:nvPr/>
        </p:nvSpPr>
        <p:spPr>
          <a:xfrm>
            <a:off x="9439122" y="1019297"/>
            <a:ext cx="1723211" cy="366382"/>
          </a:xfrm>
          <a:prstGeom prst="rect">
            <a:avLst/>
          </a:prstGeom>
          <a:solidFill>
            <a:srgbClr val="002060"/>
          </a:solidFill>
          <a:ln w="3175">
            <a:solidFill>
              <a:srgbClr val="002060"/>
            </a:solidFill>
            <a:miter lim="400000"/>
          </a:ln>
        </p:spPr>
        <p:txBody>
          <a:bodyPr lIns="19050" tIns="19050" rIns="19050" bIns="19050" rtlCol="0" anchor="ctr"/>
          <a:lstStyle/>
          <a:p>
            <a:pPr algn="ctr"/>
            <a:r>
              <a:rPr lang="nl-NL" sz="1500" dirty="0">
                <a:solidFill>
                  <a:srgbClr val="FFFFFF"/>
                </a:solidFill>
                <a:ea typeface="Helvetica Light"/>
                <a:cs typeface="Helvetica Light"/>
                <a:sym typeface="Helvetica Light"/>
              </a:rPr>
              <a:t>2030</a:t>
            </a:r>
          </a:p>
        </p:txBody>
      </p:sp>
      <p:sp>
        <p:nvSpPr>
          <p:cNvPr id="64" name="Afgeronde rechthoek 59">
            <a:extLst>
              <a:ext uri="{FF2B5EF4-FFF2-40B4-BE49-F238E27FC236}">
                <a16:creationId xmlns:a16="http://schemas.microsoft.com/office/drawing/2014/main" id="{89B9F193-CD92-48EF-92E0-DAC0075F440F}"/>
              </a:ext>
            </a:extLst>
          </p:cNvPr>
          <p:cNvSpPr/>
          <p:nvPr/>
        </p:nvSpPr>
        <p:spPr>
          <a:xfrm>
            <a:off x="4807135" y="4745455"/>
            <a:ext cx="952742" cy="388216"/>
          </a:xfrm>
          <a:prstGeom prst="roundRect">
            <a:avLst/>
          </a:prstGeom>
          <a:solidFill>
            <a:schemeClr val="bg1">
              <a:lumMod val="6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MVP </a:t>
            </a:r>
            <a:r>
              <a:rPr lang="nl-NL" sz="800" dirty="0" err="1">
                <a:ea typeface="Helvetica Light"/>
                <a:cs typeface="Helvetica Light"/>
                <a:sym typeface="Helvetica Light"/>
              </a:rPr>
              <a:t>für</a:t>
            </a:r>
            <a:r>
              <a:rPr lang="nl-NL" sz="800" dirty="0">
                <a:ea typeface="Helvetica Light"/>
                <a:cs typeface="Helvetica Light"/>
                <a:sym typeface="Helvetica Light"/>
              </a:rPr>
              <a:t> </a:t>
            </a:r>
          </a:p>
          <a:p>
            <a:pPr algn="ctr"/>
            <a:r>
              <a:rPr lang="nl-NL" sz="800" dirty="0">
                <a:ea typeface="Helvetica Light"/>
                <a:cs typeface="Helvetica Light"/>
                <a:sym typeface="Helvetica Light"/>
              </a:rPr>
              <a:t>“</a:t>
            </a:r>
            <a:r>
              <a:rPr lang="nl-NL" sz="800" dirty="0" err="1">
                <a:ea typeface="Helvetica Light"/>
                <a:cs typeface="Helvetica Light"/>
                <a:sym typeface="Helvetica Light"/>
              </a:rPr>
              <a:t>Smartes</a:t>
            </a:r>
            <a:r>
              <a:rPr lang="nl-NL" sz="800" dirty="0">
                <a:ea typeface="Helvetica Light"/>
                <a:cs typeface="Helvetica Light"/>
                <a:sym typeface="Helvetica Light"/>
              </a:rPr>
              <a:t> Z”</a:t>
            </a:r>
          </a:p>
        </p:txBody>
      </p:sp>
      <p:sp>
        <p:nvSpPr>
          <p:cNvPr id="65" name="Afgeronde rechthoek 138">
            <a:extLst>
              <a:ext uri="{FF2B5EF4-FFF2-40B4-BE49-F238E27FC236}">
                <a16:creationId xmlns:a16="http://schemas.microsoft.com/office/drawing/2014/main" id="{7C1AA5DA-1B8B-49E6-99A5-9DAE9E4357F9}"/>
              </a:ext>
            </a:extLst>
          </p:cNvPr>
          <p:cNvSpPr/>
          <p:nvPr/>
        </p:nvSpPr>
        <p:spPr>
          <a:xfrm>
            <a:off x="7838631" y="4057314"/>
            <a:ext cx="1148779" cy="468433"/>
          </a:xfrm>
          <a:prstGeom prst="roundRect">
            <a:avLst/>
          </a:prstGeom>
          <a:solidFill>
            <a:schemeClr val="bg1">
              <a:lumMod val="50000"/>
            </a:schemeClr>
          </a:solidFill>
          <a:ln w="3175">
            <a:noFill/>
            <a:miter lim="400000"/>
          </a:ln>
        </p:spPr>
        <p:txBody>
          <a:bodyPr lIns="19050" tIns="19050" rIns="19050" bIns="19050" rtlCol="0" anchor="ctr"/>
          <a:lstStyle/>
          <a:p>
            <a:pPr algn="ctr"/>
            <a:r>
              <a:rPr lang="nl-NL" sz="800" dirty="0" err="1">
                <a:solidFill>
                  <a:schemeClr val="bg1"/>
                </a:solidFill>
                <a:sym typeface="Helvetica Light"/>
              </a:rPr>
              <a:t>Marktplatz</a:t>
            </a:r>
            <a:r>
              <a:rPr lang="nl-NL" sz="800" dirty="0">
                <a:solidFill>
                  <a:schemeClr val="bg1"/>
                </a:solidFill>
                <a:sym typeface="Helvetica Light"/>
              </a:rPr>
              <a:t> </a:t>
            </a:r>
            <a:r>
              <a:rPr lang="nl-NL" sz="800" dirty="0" err="1">
                <a:solidFill>
                  <a:schemeClr val="bg1"/>
                </a:solidFill>
                <a:sym typeface="Helvetica Light"/>
              </a:rPr>
              <a:t>für</a:t>
            </a:r>
            <a:r>
              <a:rPr lang="nl-NL" sz="800" dirty="0">
                <a:solidFill>
                  <a:schemeClr val="bg1"/>
                </a:solidFill>
                <a:sym typeface="Helvetica Light"/>
              </a:rPr>
              <a:t> </a:t>
            </a:r>
          </a:p>
          <a:p>
            <a:pPr algn="ctr"/>
            <a:r>
              <a:rPr lang="nl-NL" sz="800" dirty="0">
                <a:solidFill>
                  <a:schemeClr val="bg1"/>
                </a:solidFill>
                <a:sym typeface="Helvetica Light"/>
              </a:rPr>
              <a:t>GB 1 </a:t>
            </a:r>
            <a:r>
              <a:rPr lang="nl-NL" sz="800" dirty="0" err="1">
                <a:solidFill>
                  <a:schemeClr val="bg1"/>
                </a:solidFill>
                <a:sym typeface="Helvetica Light"/>
              </a:rPr>
              <a:t>aufgebaut</a:t>
            </a:r>
            <a:endParaRPr lang="nl-NL" sz="800" dirty="0">
              <a:solidFill>
                <a:schemeClr val="bg1"/>
              </a:solidFill>
              <a:sym typeface="Helvetica Light"/>
            </a:endParaRPr>
          </a:p>
        </p:txBody>
      </p:sp>
      <p:sp>
        <p:nvSpPr>
          <p:cNvPr id="66" name="Afgeronde rechthoek 138">
            <a:extLst>
              <a:ext uri="{FF2B5EF4-FFF2-40B4-BE49-F238E27FC236}">
                <a16:creationId xmlns:a16="http://schemas.microsoft.com/office/drawing/2014/main" id="{DB330E35-AEF4-44F3-BCCA-34B3A9FC4C0F}"/>
              </a:ext>
            </a:extLst>
          </p:cNvPr>
          <p:cNvSpPr/>
          <p:nvPr/>
        </p:nvSpPr>
        <p:spPr>
          <a:xfrm>
            <a:off x="9007221" y="3053606"/>
            <a:ext cx="952742" cy="444732"/>
          </a:xfrm>
          <a:prstGeom prst="roundRect">
            <a:avLst/>
          </a:prstGeom>
          <a:solidFill>
            <a:schemeClr val="bg1">
              <a:lumMod val="50000"/>
            </a:schemeClr>
          </a:solidFill>
          <a:ln w="3175">
            <a:noFill/>
            <a:miter lim="400000"/>
          </a:ln>
        </p:spPr>
        <p:txBody>
          <a:bodyPr lIns="19050" tIns="19050" rIns="19050" bIns="19050" rtlCol="0" anchor="ctr"/>
          <a:lstStyle/>
          <a:p>
            <a:pPr algn="ctr"/>
            <a:r>
              <a:rPr lang="nl-NL" sz="800" dirty="0">
                <a:solidFill>
                  <a:schemeClr val="bg1"/>
                </a:solidFill>
                <a:sym typeface="Helvetica Light"/>
              </a:rPr>
              <a:t>B2C-Plattform wie Uber </a:t>
            </a:r>
            <a:r>
              <a:rPr lang="nl-NL" sz="800" dirty="0" err="1">
                <a:solidFill>
                  <a:schemeClr val="bg1"/>
                </a:solidFill>
                <a:sym typeface="Helvetica Light"/>
              </a:rPr>
              <a:t>für</a:t>
            </a:r>
            <a:r>
              <a:rPr lang="nl-NL" sz="800" dirty="0">
                <a:solidFill>
                  <a:schemeClr val="bg1"/>
                </a:solidFill>
                <a:sym typeface="Helvetica Light"/>
              </a:rPr>
              <a:t> GB 2</a:t>
            </a:r>
          </a:p>
        </p:txBody>
      </p:sp>
      <p:sp>
        <p:nvSpPr>
          <p:cNvPr id="44" name="Rechteck 43">
            <a:extLst>
              <a:ext uri="{FF2B5EF4-FFF2-40B4-BE49-F238E27FC236}">
                <a16:creationId xmlns:a16="http://schemas.microsoft.com/office/drawing/2014/main" id="{61D87758-0804-4648-9CC1-A2EAC59315E0}"/>
              </a:ext>
            </a:extLst>
          </p:cNvPr>
          <p:cNvSpPr/>
          <p:nvPr/>
        </p:nvSpPr>
        <p:spPr bwMode="auto">
          <a:xfrm rot="20445961">
            <a:off x="7608665" y="520857"/>
            <a:ext cx="1786071" cy="495609"/>
          </a:xfrm>
          <a:prstGeom prst="rect">
            <a:avLst/>
          </a:prstGeom>
          <a:solidFill>
            <a:srgbClr val="FF0000"/>
          </a:solidFill>
          <a:ln w="9525">
            <a:noFill/>
            <a:miter lim="800000"/>
            <a:headEnd/>
            <a:tailEnd/>
          </a:ln>
          <a:effectLst>
            <a:outerShdw dist="35921" dir="2700000" algn="ctr" rotWithShape="0">
              <a:srgbClr val="808080"/>
            </a:outerShdw>
          </a:effectLst>
        </p:spPr>
        <p:txBody>
          <a:bodyPr rtlCol="0" anchor="ctr"/>
          <a:lstStyle/>
          <a:p>
            <a:pPr algn="ctr"/>
            <a:r>
              <a:rPr lang="de-DE" sz="1600" dirty="0">
                <a:solidFill>
                  <a:schemeClr val="bg1"/>
                </a:solidFill>
              </a:rPr>
              <a:t>Beispiel</a:t>
            </a:r>
          </a:p>
        </p:txBody>
      </p:sp>
      <p:sp>
        <p:nvSpPr>
          <p:cNvPr id="45" name="Afgeronde rechthoek 59">
            <a:extLst>
              <a:ext uri="{FF2B5EF4-FFF2-40B4-BE49-F238E27FC236}">
                <a16:creationId xmlns:a16="http://schemas.microsoft.com/office/drawing/2014/main" id="{6E3F4166-FB9D-4222-8049-0EE440113FE0}"/>
              </a:ext>
            </a:extLst>
          </p:cNvPr>
          <p:cNvSpPr/>
          <p:nvPr/>
        </p:nvSpPr>
        <p:spPr>
          <a:xfrm>
            <a:off x="2614687" y="4730357"/>
            <a:ext cx="1089299" cy="400201"/>
          </a:xfrm>
          <a:prstGeom prst="roundRect">
            <a:avLst/>
          </a:prstGeom>
          <a:solidFill>
            <a:schemeClr val="bg1">
              <a:lumMod val="65000"/>
            </a:schemeClr>
          </a:solidFill>
          <a:ln w="3175">
            <a:noFill/>
            <a:miter lim="400000"/>
          </a:ln>
        </p:spPr>
        <p:txBody>
          <a:bodyPr lIns="19050" tIns="19050" rIns="19050" bIns="19050" rtlCol="0" anchor="ctr"/>
          <a:lstStyle/>
          <a:p>
            <a:pPr algn="ctr"/>
            <a:r>
              <a:rPr lang="nl-NL" sz="800" dirty="0" err="1">
                <a:ea typeface="Helvetica Light"/>
                <a:cs typeface="Helvetica Light"/>
                <a:sym typeface="Helvetica Light"/>
              </a:rPr>
              <a:t>Rollout</a:t>
            </a:r>
            <a:r>
              <a:rPr lang="nl-NL" sz="800" dirty="0">
                <a:ea typeface="Helvetica Light"/>
                <a:cs typeface="Helvetica Light"/>
                <a:sym typeface="Helvetica Light"/>
              </a:rPr>
              <a:t>  “</a:t>
            </a:r>
            <a:r>
              <a:rPr lang="nl-NL" sz="800" dirty="0" err="1">
                <a:ea typeface="Helvetica Light"/>
                <a:cs typeface="Helvetica Light"/>
                <a:sym typeface="Helvetica Light"/>
              </a:rPr>
              <a:t>Connected</a:t>
            </a:r>
            <a:r>
              <a:rPr lang="nl-NL" sz="800" dirty="0">
                <a:ea typeface="Helvetica Light"/>
                <a:cs typeface="Helvetica Light"/>
                <a:sym typeface="Helvetica Light"/>
              </a:rPr>
              <a:t> XY”</a:t>
            </a:r>
          </a:p>
        </p:txBody>
      </p:sp>
      <p:sp>
        <p:nvSpPr>
          <p:cNvPr id="47" name="Afgeronde rechthoek 59">
            <a:extLst>
              <a:ext uri="{FF2B5EF4-FFF2-40B4-BE49-F238E27FC236}">
                <a16:creationId xmlns:a16="http://schemas.microsoft.com/office/drawing/2014/main" id="{00DA50BA-8391-4858-A8E3-49D0F6D5F8B8}"/>
              </a:ext>
            </a:extLst>
          </p:cNvPr>
          <p:cNvSpPr/>
          <p:nvPr/>
        </p:nvSpPr>
        <p:spPr>
          <a:xfrm>
            <a:off x="5088217" y="4188322"/>
            <a:ext cx="1307580" cy="388216"/>
          </a:xfrm>
          <a:prstGeom prst="roundRect">
            <a:avLst/>
          </a:prstGeom>
          <a:solidFill>
            <a:schemeClr val="bg1">
              <a:lumMod val="65000"/>
            </a:schemeClr>
          </a:solidFill>
          <a:ln w="3175">
            <a:noFill/>
            <a:miter lim="400000"/>
          </a:ln>
        </p:spPr>
        <p:txBody>
          <a:bodyPr lIns="19050" tIns="19050" rIns="19050" bIns="19050" rtlCol="0" anchor="ctr"/>
          <a:lstStyle/>
          <a:p>
            <a:pPr algn="ctr"/>
            <a:r>
              <a:rPr lang="nl-NL" sz="800" dirty="0" err="1">
                <a:ea typeface="Helvetica Light"/>
                <a:cs typeface="Helvetica Light"/>
                <a:sym typeface="Helvetica Light"/>
              </a:rPr>
              <a:t>Rollout</a:t>
            </a:r>
            <a:r>
              <a:rPr lang="nl-NL" sz="800" dirty="0">
                <a:ea typeface="Helvetica Light"/>
                <a:cs typeface="Helvetica Light"/>
                <a:sym typeface="Helvetica Light"/>
              </a:rPr>
              <a:t> </a:t>
            </a:r>
            <a:r>
              <a:rPr lang="nl-NL" sz="800" dirty="0" err="1">
                <a:ea typeface="Helvetica Light"/>
                <a:cs typeface="Helvetica Light"/>
                <a:sym typeface="Helvetica Light"/>
              </a:rPr>
              <a:t>für</a:t>
            </a:r>
            <a:r>
              <a:rPr lang="nl-NL" sz="800" dirty="0">
                <a:ea typeface="Helvetica Light"/>
                <a:cs typeface="Helvetica Light"/>
                <a:sym typeface="Helvetica Light"/>
              </a:rPr>
              <a:t> </a:t>
            </a:r>
          </a:p>
          <a:p>
            <a:pPr algn="ctr"/>
            <a:r>
              <a:rPr lang="nl-NL" sz="800" dirty="0">
                <a:ea typeface="Helvetica Light"/>
                <a:cs typeface="Helvetica Light"/>
                <a:sym typeface="Helvetica Light"/>
              </a:rPr>
              <a:t>“</a:t>
            </a:r>
            <a:r>
              <a:rPr lang="nl-NL" sz="800" dirty="0" err="1">
                <a:ea typeface="Helvetica Light"/>
                <a:cs typeface="Helvetica Light"/>
                <a:sym typeface="Helvetica Light"/>
              </a:rPr>
              <a:t>Smartes</a:t>
            </a:r>
            <a:r>
              <a:rPr lang="nl-NL" sz="800" dirty="0">
                <a:ea typeface="Helvetica Light"/>
                <a:cs typeface="Helvetica Light"/>
                <a:sym typeface="Helvetica Light"/>
              </a:rPr>
              <a:t> Z”</a:t>
            </a:r>
          </a:p>
        </p:txBody>
      </p:sp>
      <p:sp>
        <p:nvSpPr>
          <p:cNvPr id="48" name="Afgeronde rechthoek 138">
            <a:extLst>
              <a:ext uri="{FF2B5EF4-FFF2-40B4-BE49-F238E27FC236}">
                <a16:creationId xmlns:a16="http://schemas.microsoft.com/office/drawing/2014/main" id="{7C101088-476C-47A4-93F0-5874E5893FAF}"/>
              </a:ext>
            </a:extLst>
          </p:cNvPr>
          <p:cNvSpPr/>
          <p:nvPr/>
        </p:nvSpPr>
        <p:spPr>
          <a:xfrm>
            <a:off x="9238880" y="3722664"/>
            <a:ext cx="1323603" cy="468433"/>
          </a:xfrm>
          <a:prstGeom prst="roundRect">
            <a:avLst/>
          </a:prstGeom>
          <a:solidFill>
            <a:schemeClr val="bg1">
              <a:lumMod val="50000"/>
            </a:schemeClr>
          </a:solidFill>
          <a:ln w="3175">
            <a:noFill/>
            <a:miter lim="400000"/>
          </a:ln>
        </p:spPr>
        <p:txBody>
          <a:bodyPr lIns="19050" tIns="19050" rIns="19050" bIns="19050" rtlCol="0" anchor="ctr"/>
          <a:lstStyle/>
          <a:p>
            <a:pPr algn="ctr"/>
            <a:r>
              <a:rPr lang="nl-NL" sz="800" dirty="0" err="1">
                <a:solidFill>
                  <a:schemeClr val="bg1"/>
                </a:solidFill>
                <a:sym typeface="Helvetica Light"/>
              </a:rPr>
              <a:t>Marktplatz</a:t>
            </a:r>
            <a:r>
              <a:rPr lang="nl-NL" sz="800" dirty="0">
                <a:solidFill>
                  <a:schemeClr val="bg1"/>
                </a:solidFill>
                <a:sym typeface="Helvetica Light"/>
              </a:rPr>
              <a:t> GB 1 </a:t>
            </a:r>
            <a:r>
              <a:rPr lang="nl-NL" sz="800" dirty="0" err="1">
                <a:solidFill>
                  <a:schemeClr val="bg1"/>
                </a:solidFill>
                <a:sym typeface="Helvetica Light"/>
              </a:rPr>
              <a:t>erweitert</a:t>
            </a:r>
            <a:r>
              <a:rPr lang="nl-NL" sz="800" dirty="0">
                <a:solidFill>
                  <a:schemeClr val="bg1"/>
                </a:solidFill>
                <a:sym typeface="Helvetica Light"/>
              </a:rPr>
              <a:t> </a:t>
            </a:r>
            <a:r>
              <a:rPr lang="nl-NL" sz="800" dirty="0" err="1">
                <a:solidFill>
                  <a:schemeClr val="bg1"/>
                </a:solidFill>
                <a:sym typeface="Helvetica Light"/>
              </a:rPr>
              <a:t>auf</a:t>
            </a:r>
            <a:r>
              <a:rPr lang="nl-NL" sz="800" dirty="0">
                <a:solidFill>
                  <a:schemeClr val="bg1"/>
                </a:solidFill>
                <a:sym typeface="Helvetica Light"/>
              </a:rPr>
              <a:t> B2B </a:t>
            </a:r>
            <a:r>
              <a:rPr lang="nl-NL" sz="800" dirty="0" err="1">
                <a:solidFill>
                  <a:schemeClr val="bg1"/>
                </a:solidFill>
                <a:sym typeface="Helvetica Light"/>
              </a:rPr>
              <a:t>Plattform</a:t>
            </a:r>
            <a:endParaRPr lang="nl-NL" sz="800" dirty="0">
              <a:solidFill>
                <a:schemeClr val="bg1"/>
              </a:solidFill>
              <a:sym typeface="Helvetica Light"/>
            </a:endParaRPr>
          </a:p>
        </p:txBody>
      </p:sp>
      <p:sp>
        <p:nvSpPr>
          <p:cNvPr id="49" name="Afgeronde rechthoek 138">
            <a:extLst>
              <a:ext uri="{FF2B5EF4-FFF2-40B4-BE49-F238E27FC236}">
                <a16:creationId xmlns:a16="http://schemas.microsoft.com/office/drawing/2014/main" id="{27EC9726-8C75-4A7B-9EA4-72FC1B014D3D}"/>
              </a:ext>
            </a:extLst>
          </p:cNvPr>
          <p:cNvSpPr/>
          <p:nvPr/>
        </p:nvSpPr>
        <p:spPr>
          <a:xfrm>
            <a:off x="9608004" y="5326825"/>
            <a:ext cx="1375413" cy="416473"/>
          </a:xfrm>
          <a:prstGeom prst="roundRect">
            <a:avLst/>
          </a:prstGeom>
          <a:solidFill>
            <a:schemeClr val="bg1">
              <a:lumMod val="50000"/>
            </a:schemeClr>
          </a:solidFill>
          <a:ln w="3175">
            <a:noFill/>
            <a:miter lim="400000"/>
          </a:ln>
        </p:spPr>
        <p:txBody>
          <a:bodyPr lIns="19050" tIns="19050" rIns="19050" bIns="19050" rtlCol="0" anchor="ctr"/>
          <a:lstStyle/>
          <a:p>
            <a:pPr algn="ctr"/>
            <a:r>
              <a:rPr lang="nl-NL" sz="800" dirty="0" err="1">
                <a:solidFill>
                  <a:schemeClr val="bg1"/>
                </a:solidFill>
                <a:sym typeface="Helvetica Light"/>
              </a:rPr>
              <a:t>Vertrieb</a:t>
            </a:r>
            <a:r>
              <a:rPr lang="nl-NL" sz="800" dirty="0">
                <a:solidFill>
                  <a:schemeClr val="bg1"/>
                </a:solidFill>
                <a:sym typeface="Helvetica Light"/>
              </a:rPr>
              <a:t> </a:t>
            </a:r>
            <a:r>
              <a:rPr lang="nl-NL" sz="800" dirty="0" err="1">
                <a:solidFill>
                  <a:schemeClr val="bg1"/>
                </a:solidFill>
                <a:sym typeface="Helvetica Light"/>
              </a:rPr>
              <a:t>Weiterbildung</a:t>
            </a:r>
            <a:r>
              <a:rPr lang="nl-NL" sz="800" dirty="0">
                <a:solidFill>
                  <a:schemeClr val="bg1"/>
                </a:solidFill>
                <a:sym typeface="Helvetica Light"/>
              </a:rPr>
              <a:t> </a:t>
            </a:r>
            <a:r>
              <a:rPr lang="nl-NL" sz="800" dirty="0" err="1">
                <a:solidFill>
                  <a:schemeClr val="bg1"/>
                </a:solidFill>
                <a:sym typeface="Helvetica Light"/>
              </a:rPr>
              <a:t>Plattform-Geschäftsmodelle</a:t>
            </a:r>
            <a:endParaRPr lang="nl-NL" sz="800" dirty="0">
              <a:solidFill>
                <a:schemeClr val="bg1"/>
              </a:solidFill>
              <a:sym typeface="Helvetica Light"/>
            </a:endParaRPr>
          </a:p>
        </p:txBody>
      </p:sp>
      <p:sp>
        <p:nvSpPr>
          <p:cNvPr id="16" name="Freihandform: Form 15">
            <a:extLst>
              <a:ext uri="{FF2B5EF4-FFF2-40B4-BE49-F238E27FC236}">
                <a16:creationId xmlns:a16="http://schemas.microsoft.com/office/drawing/2014/main" id="{B573565A-E169-DA51-A4B1-9E6B2B92A0BE}"/>
              </a:ext>
            </a:extLst>
          </p:cNvPr>
          <p:cNvSpPr/>
          <p:nvPr/>
        </p:nvSpPr>
        <p:spPr bwMode="auto">
          <a:xfrm>
            <a:off x="2116000" y="1402492"/>
            <a:ext cx="9035973" cy="3830366"/>
          </a:xfrm>
          <a:custGeom>
            <a:avLst/>
            <a:gdLst>
              <a:gd name="connsiteX0" fmla="*/ 237962 w 9035973"/>
              <a:gd name="connsiteY0" fmla="*/ 0 h 3830366"/>
              <a:gd name="connsiteX1" fmla="*/ 417135 w 9035973"/>
              <a:gd name="connsiteY1" fmla="*/ 2520778 h 3830366"/>
              <a:gd name="connsiteX2" fmla="*/ 4087092 w 9035973"/>
              <a:gd name="connsiteY2" fmla="*/ 3651422 h 3830366"/>
              <a:gd name="connsiteX3" fmla="*/ 9035973 w 9035973"/>
              <a:gd name="connsiteY3" fmla="*/ 3812059 h 3830366"/>
            </a:gdLst>
            <a:ahLst/>
            <a:cxnLst>
              <a:cxn ang="0">
                <a:pos x="connsiteX0" y="connsiteY0"/>
              </a:cxn>
              <a:cxn ang="0">
                <a:pos x="connsiteX1" y="connsiteY1"/>
              </a:cxn>
              <a:cxn ang="0">
                <a:pos x="connsiteX2" y="connsiteY2"/>
              </a:cxn>
              <a:cxn ang="0">
                <a:pos x="connsiteX3" y="connsiteY3"/>
              </a:cxn>
            </a:cxnLst>
            <a:rect l="l" t="t" r="r" b="b"/>
            <a:pathLst>
              <a:path w="9035973" h="3830366">
                <a:moveTo>
                  <a:pt x="237962" y="0"/>
                </a:moveTo>
                <a:cubicBezTo>
                  <a:pt x="6787" y="956104"/>
                  <a:pt x="-224387" y="1912208"/>
                  <a:pt x="417135" y="2520778"/>
                </a:cubicBezTo>
                <a:cubicBezTo>
                  <a:pt x="1058657" y="3129348"/>
                  <a:pt x="2650619" y="3436208"/>
                  <a:pt x="4087092" y="3651422"/>
                </a:cubicBezTo>
                <a:cubicBezTo>
                  <a:pt x="5523565" y="3866636"/>
                  <a:pt x="7279769" y="3839347"/>
                  <a:pt x="9035973" y="3812059"/>
                </a:cubicBezTo>
              </a:path>
            </a:pathLst>
          </a:custGeom>
          <a:noFill/>
          <a:ln w="12700" cmpd="sng">
            <a:solidFill>
              <a:schemeClr val="bg1">
                <a:lumMod val="75000"/>
              </a:schemeClr>
            </a:solidFill>
            <a:prstDash val="dash"/>
            <a:miter lim="800000"/>
            <a:headEnd/>
            <a:tailEnd/>
            <a:extLst>
              <a:ext uri="{C807C97D-BFC1-408E-A445-0C87EB9F89A2}">
                <ask:lineSketchStyleProps xmlns:ask="http://schemas.microsoft.com/office/drawing/2018/sketchyshapes" sd="1219033472">
                  <a:custGeom>
                    <a:avLst/>
                    <a:gdLst>
                      <a:gd name="connsiteX0" fmla="*/ 237962 w 9035973"/>
                      <a:gd name="connsiteY0" fmla="*/ 0 h 3830366"/>
                      <a:gd name="connsiteX1" fmla="*/ 417135 w 9035973"/>
                      <a:gd name="connsiteY1" fmla="*/ 2520778 h 3830366"/>
                      <a:gd name="connsiteX2" fmla="*/ 4087092 w 9035973"/>
                      <a:gd name="connsiteY2" fmla="*/ 3651422 h 3830366"/>
                      <a:gd name="connsiteX3" fmla="*/ 9035973 w 9035973"/>
                      <a:gd name="connsiteY3" fmla="*/ 3812059 h 3830366"/>
                    </a:gdLst>
                    <a:ahLst/>
                    <a:cxnLst>
                      <a:cxn ang="0">
                        <a:pos x="connsiteX0" y="connsiteY0"/>
                      </a:cxn>
                      <a:cxn ang="0">
                        <a:pos x="connsiteX1" y="connsiteY1"/>
                      </a:cxn>
                      <a:cxn ang="0">
                        <a:pos x="connsiteX2" y="connsiteY2"/>
                      </a:cxn>
                      <a:cxn ang="0">
                        <a:pos x="connsiteX3" y="connsiteY3"/>
                      </a:cxn>
                    </a:cxnLst>
                    <a:rect l="l" t="t" r="r" b="b"/>
                    <a:pathLst>
                      <a:path w="9035973" h="3830366" extrusionOk="0">
                        <a:moveTo>
                          <a:pt x="237962" y="0"/>
                        </a:moveTo>
                        <a:cubicBezTo>
                          <a:pt x="-66972" y="910608"/>
                          <a:pt x="-379998" y="1970611"/>
                          <a:pt x="417135" y="2520778"/>
                        </a:cubicBezTo>
                        <a:cubicBezTo>
                          <a:pt x="1127492" y="3143839"/>
                          <a:pt x="2445991" y="3442715"/>
                          <a:pt x="4087092" y="3651422"/>
                        </a:cubicBezTo>
                        <a:cubicBezTo>
                          <a:pt x="5504948" y="3884816"/>
                          <a:pt x="7258079" y="3959233"/>
                          <a:pt x="9035973" y="3812059"/>
                        </a:cubicBezTo>
                      </a:path>
                    </a:pathLst>
                  </a:custGeom>
                  <ask:type>
                    <ask:lineSketchNone/>
                  </ask:type>
                </ask:lineSketchStyleProps>
              </a:ext>
            </a:extLst>
          </a:ln>
          <a:effectLst/>
        </p:spPr>
        <p:txBody>
          <a:bodyPr rtlCol="0" anchor="ctr"/>
          <a:lstStyle/>
          <a:p>
            <a:pPr algn="ctr"/>
            <a:endParaRPr lang="de-DE"/>
          </a:p>
        </p:txBody>
      </p:sp>
    </p:spTree>
    <p:extLst>
      <p:ext uri="{BB962C8B-B14F-4D97-AF65-F5344CB8AC3E}">
        <p14:creationId xmlns:p14="http://schemas.microsoft.com/office/powerpoint/2010/main" val="1304818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B2177E-38F9-415C-96B3-7383AAB3A61F}"/>
              </a:ext>
            </a:extLst>
          </p:cNvPr>
          <p:cNvSpPr>
            <a:spLocks noGrp="1"/>
          </p:cNvSpPr>
          <p:nvPr>
            <p:ph type="title"/>
          </p:nvPr>
        </p:nvSpPr>
        <p:spPr/>
        <p:txBody>
          <a:bodyPr/>
          <a:lstStyle/>
          <a:p>
            <a:r>
              <a:rPr lang="de-DE" dirty="0"/>
              <a:t>Die IT-Roadmap – </a:t>
            </a:r>
            <a:r>
              <a:rPr lang="de-DE"/>
              <a:t>Alternative Perspektive</a:t>
            </a:r>
            <a:endParaRPr lang="de-DE" dirty="0"/>
          </a:p>
        </p:txBody>
      </p:sp>
      <p:sp>
        <p:nvSpPr>
          <p:cNvPr id="4" name="Foliennummernplatzhalter 3">
            <a:extLst>
              <a:ext uri="{FF2B5EF4-FFF2-40B4-BE49-F238E27FC236}">
                <a16:creationId xmlns:a16="http://schemas.microsoft.com/office/drawing/2014/main" id="{B2C08CE6-27B8-4FB8-B123-6BA9AFAC1979}"/>
              </a:ext>
            </a:extLst>
          </p:cNvPr>
          <p:cNvSpPr>
            <a:spLocks noGrp="1"/>
          </p:cNvSpPr>
          <p:nvPr>
            <p:ph type="sldNum" sz="quarter" idx="11"/>
          </p:nvPr>
        </p:nvSpPr>
        <p:spPr/>
        <p:txBody>
          <a:bodyPr/>
          <a:lstStyle/>
          <a:p>
            <a:pPr>
              <a:defRPr/>
            </a:pPr>
            <a:fld id="{7CC4FF6E-67C5-4A2B-91B3-B10951B92B94}" type="slidenum">
              <a:rPr lang="de-DE" smtClean="0"/>
              <a:pPr>
                <a:defRPr/>
              </a:pPr>
              <a:t>5</a:t>
            </a:fld>
            <a:endParaRPr lang="de-DE" dirty="0"/>
          </a:p>
        </p:txBody>
      </p:sp>
      <p:cxnSp>
        <p:nvCxnSpPr>
          <p:cNvPr id="5" name="Rechte verbindingslijn 100">
            <a:extLst>
              <a:ext uri="{FF2B5EF4-FFF2-40B4-BE49-F238E27FC236}">
                <a16:creationId xmlns:a16="http://schemas.microsoft.com/office/drawing/2014/main" id="{47417CBC-EA35-48C9-94F9-FE358F0A3D92}"/>
              </a:ext>
            </a:extLst>
          </p:cNvPr>
          <p:cNvCxnSpPr/>
          <p:nvPr/>
        </p:nvCxnSpPr>
        <p:spPr>
          <a:xfrm flipV="1">
            <a:off x="866276" y="1388245"/>
            <a:ext cx="10308656" cy="2101918"/>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 name="Rechte verbindingslijn 90">
            <a:extLst>
              <a:ext uri="{FF2B5EF4-FFF2-40B4-BE49-F238E27FC236}">
                <a16:creationId xmlns:a16="http://schemas.microsoft.com/office/drawing/2014/main" id="{E12FD4D0-3964-405C-95CA-0CAC8F706508}"/>
              </a:ext>
            </a:extLst>
          </p:cNvPr>
          <p:cNvCxnSpPr/>
          <p:nvPr/>
        </p:nvCxnSpPr>
        <p:spPr>
          <a:xfrm flipH="1">
            <a:off x="11174933" y="980326"/>
            <a:ext cx="1" cy="5000624"/>
          </a:xfrm>
          <a:prstGeom prst="line">
            <a:avLst/>
          </a:prstGeom>
          <a:ln>
            <a:solidFill>
              <a:srgbClr val="03C0FE"/>
            </a:solidFill>
          </a:ln>
        </p:spPr>
        <p:style>
          <a:lnRef idx="1">
            <a:schemeClr val="accent1"/>
          </a:lnRef>
          <a:fillRef idx="0">
            <a:schemeClr val="accent1"/>
          </a:fillRef>
          <a:effectRef idx="0">
            <a:schemeClr val="accent1"/>
          </a:effectRef>
          <a:fontRef idx="minor">
            <a:schemeClr val="tx1"/>
          </a:fontRef>
        </p:style>
      </p:cxnSp>
      <p:cxnSp>
        <p:nvCxnSpPr>
          <p:cNvPr id="8" name="Rechte verbindingslijn 13">
            <a:extLst>
              <a:ext uri="{FF2B5EF4-FFF2-40B4-BE49-F238E27FC236}">
                <a16:creationId xmlns:a16="http://schemas.microsoft.com/office/drawing/2014/main" id="{A38532DE-3EE0-4647-8BA5-FF9CFB5054EA}"/>
              </a:ext>
            </a:extLst>
          </p:cNvPr>
          <p:cNvCxnSpPr/>
          <p:nvPr/>
        </p:nvCxnSpPr>
        <p:spPr>
          <a:xfrm flipH="1">
            <a:off x="866275" y="989851"/>
            <a:ext cx="1" cy="5000624"/>
          </a:xfrm>
          <a:prstGeom prst="line">
            <a:avLst/>
          </a:prstGeom>
          <a:ln>
            <a:solidFill>
              <a:srgbClr val="03C0FE"/>
            </a:solidFill>
          </a:ln>
        </p:spPr>
        <p:style>
          <a:lnRef idx="1">
            <a:schemeClr val="accent1"/>
          </a:lnRef>
          <a:fillRef idx="0">
            <a:schemeClr val="accent1"/>
          </a:fillRef>
          <a:effectRef idx="0">
            <a:schemeClr val="accent1"/>
          </a:effectRef>
          <a:fontRef idx="minor">
            <a:schemeClr val="tx1"/>
          </a:fontRef>
        </p:style>
      </p:cxnSp>
      <p:cxnSp>
        <p:nvCxnSpPr>
          <p:cNvPr id="9" name="Rechte verbindingslijn 14">
            <a:extLst>
              <a:ext uri="{FF2B5EF4-FFF2-40B4-BE49-F238E27FC236}">
                <a16:creationId xmlns:a16="http://schemas.microsoft.com/office/drawing/2014/main" id="{FAA840B4-1B09-49B4-90E6-5AD731DCEB96}"/>
              </a:ext>
            </a:extLst>
          </p:cNvPr>
          <p:cNvCxnSpPr/>
          <p:nvPr/>
        </p:nvCxnSpPr>
        <p:spPr>
          <a:xfrm>
            <a:off x="866276" y="5990474"/>
            <a:ext cx="10308657" cy="0"/>
          </a:xfrm>
          <a:prstGeom prst="line">
            <a:avLst/>
          </a:prstGeom>
          <a:ln>
            <a:solidFill>
              <a:srgbClr val="03C0FE"/>
            </a:solidFill>
          </a:ln>
        </p:spPr>
        <p:style>
          <a:lnRef idx="1">
            <a:schemeClr val="accent1"/>
          </a:lnRef>
          <a:fillRef idx="0">
            <a:schemeClr val="accent1"/>
          </a:fillRef>
          <a:effectRef idx="0">
            <a:schemeClr val="accent1"/>
          </a:effectRef>
          <a:fontRef idx="minor">
            <a:schemeClr val="tx1"/>
          </a:fontRef>
        </p:style>
      </p:cxnSp>
      <p:cxnSp>
        <p:nvCxnSpPr>
          <p:cNvPr id="10" name="Rechte verbindingslijn 16">
            <a:extLst>
              <a:ext uri="{FF2B5EF4-FFF2-40B4-BE49-F238E27FC236}">
                <a16:creationId xmlns:a16="http://schemas.microsoft.com/office/drawing/2014/main" id="{12D28CAC-A156-4EA1-9A2B-655CA865A3DB}"/>
              </a:ext>
            </a:extLst>
          </p:cNvPr>
          <p:cNvCxnSpPr/>
          <p:nvPr/>
        </p:nvCxnSpPr>
        <p:spPr>
          <a:xfrm flipH="1">
            <a:off x="6208296" y="1357760"/>
            <a:ext cx="4966638" cy="4632715"/>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 name="Rechte verbindingslijn 17">
            <a:extLst>
              <a:ext uri="{FF2B5EF4-FFF2-40B4-BE49-F238E27FC236}">
                <a16:creationId xmlns:a16="http://schemas.microsoft.com/office/drawing/2014/main" id="{4B88333B-A0EA-446C-8D15-0A854D00DAC2}"/>
              </a:ext>
            </a:extLst>
          </p:cNvPr>
          <p:cNvCxnSpPr/>
          <p:nvPr/>
        </p:nvCxnSpPr>
        <p:spPr>
          <a:xfrm flipV="1">
            <a:off x="866276" y="1363697"/>
            <a:ext cx="10308658" cy="4626778"/>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
        <p:nvSpPr>
          <p:cNvPr id="12" name="Tekstvak 18">
            <a:extLst>
              <a:ext uri="{FF2B5EF4-FFF2-40B4-BE49-F238E27FC236}">
                <a16:creationId xmlns:a16="http://schemas.microsoft.com/office/drawing/2014/main" id="{F347C162-B71D-4A42-89BC-B6F28C4F76D5}"/>
              </a:ext>
            </a:extLst>
          </p:cNvPr>
          <p:cNvSpPr txBox="1"/>
          <p:nvPr/>
        </p:nvSpPr>
        <p:spPr>
          <a:xfrm>
            <a:off x="3018806" y="5990474"/>
            <a:ext cx="2037780" cy="307777"/>
          </a:xfrm>
          <a:prstGeom prst="rect">
            <a:avLst/>
          </a:prstGeom>
          <a:noFill/>
        </p:spPr>
        <p:txBody>
          <a:bodyPr wrap="square" lIns="91440" tIns="45720" rIns="91440" bIns="45720" rtlCol="0">
            <a:spAutoFit/>
          </a:bodyPr>
          <a:lstStyle/>
          <a:p>
            <a:r>
              <a:rPr lang="nl-NL" sz="1400" b="1" dirty="0"/>
              <a:t>Technology Impact</a:t>
            </a:r>
          </a:p>
        </p:txBody>
      </p:sp>
      <p:sp>
        <p:nvSpPr>
          <p:cNvPr id="13" name="Tekstvak 19">
            <a:extLst>
              <a:ext uri="{FF2B5EF4-FFF2-40B4-BE49-F238E27FC236}">
                <a16:creationId xmlns:a16="http://schemas.microsoft.com/office/drawing/2014/main" id="{93165DD3-0A6B-4D21-8F2B-676FC89896DA}"/>
              </a:ext>
            </a:extLst>
          </p:cNvPr>
          <p:cNvSpPr txBox="1"/>
          <p:nvPr/>
        </p:nvSpPr>
        <p:spPr>
          <a:xfrm>
            <a:off x="8371912" y="5990474"/>
            <a:ext cx="2037780" cy="307777"/>
          </a:xfrm>
          <a:prstGeom prst="rect">
            <a:avLst/>
          </a:prstGeom>
          <a:noFill/>
        </p:spPr>
        <p:txBody>
          <a:bodyPr wrap="square" lIns="91440" tIns="45720" rIns="91440" bIns="45720" rtlCol="0">
            <a:spAutoFit/>
          </a:bodyPr>
          <a:lstStyle/>
          <a:p>
            <a:r>
              <a:rPr lang="nl-NL" sz="1400" b="1" dirty="0"/>
              <a:t>Digital Impact</a:t>
            </a:r>
          </a:p>
        </p:txBody>
      </p:sp>
      <p:sp>
        <p:nvSpPr>
          <p:cNvPr id="17" name="Tekstvak 86">
            <a:extLst>
              <a:ext uri="{FF2B5EF4-FFF2-40B4-BE49-F238E27FC236}">
                <a16:creationId xmlns:a16="http://schemas.microsoft.com/office/drawing/2014/main" id="{BDFB52BD-3F6C-42A6-A3D6-59BEC22591CC}"/>
              </a:ext>
            </a:extLst>
          </p:cNvPr>
          <p:cNvSpPr txBox="1"/>
          <p:nvPr/>
        </p:nvSpPr>
        <p:spPr>
          <a:xfrm rot="16200000">
            <a:off x="-205657" y="4242781"/>
            <a:ext cx="1813014" cy="307777"/>
          </a:xfrm>
          <a:prstGeom prst="rect">
            <a:avLst/>
          </a:prstGeom>
          <a:noFill/>
        </p:spPr>
        <p:txBody>
          <a:bodyPr wrap="square" lIns="91440" tIns="45720" rIns="91440" bIns="45720" rtlCol="0">
            <a:spAutoFit/>
          </a:bodyPr>
          <a:lstStyle/>
          <a:p>
            <a:pPr algn="ctr"/>
            <a:r>
              <a:rPr lang="nl-NL" sz="1400" b="1" dirty="0"/>
              <a:t>Business Impact</a:t>
            </a:r>
          </a:p>
        </p:txBody>
      </p:sp>
      <p:sp>
        <p:nvSpPr>
          <p:cNvPr id="18" name="Tekstvak 87">
            <a:extLst>
              <a:ext uri="{FF2B5EF4-FFF2-40B4-BE49-F238E27FC236}">
                <a16:creationId xmlns:a16="http://schemas.microsoft.com/office/drawing/2014/main" id="{26D30C1F-42F2-4EE3-9753-A1AC2218F320}"/>
              </a:ext>
            </a:extLst>
          </p:cNvPr>
          <p:cNvSpPr txBox="1"/>
          <p:nvPr/>
        </p:nvSpPr>
        <p:spPr>
          <a:xfrm rot="16200000">
            <a:off x="-163290" y="2182473"/>
            <a:ext cx="1728280" cy="307777"/>
          </a:xfrm>
          <a:prstGeom prst="rect">
            <a:avLst/>
          </a:prstGeom>
          <a:noFill/>
        </p:spPr>
        <p:txBody>
          <a:bodyPr wrap="square" lIns="91440" tIns="45720" rIns="91440" bIns="45720" rtlCol="0">
            <a:spAutoFit/>
          </a:bodyPr>
          <a:lstStyle/>
          <a:p>
            <a:pPr algn="ctr"/>
            <a:r>
              <a:rPr lang="nl-NL" sz="1400" b="1" dirty="0"/>
              <a:t>Strategic Impact</a:t>
            </a:r>
          </a:p>
        </p:txBody>
      </p:sp>
      <p:sp>
        <p:nvSpPr>
          <p:cNvPr id="19" name="Afgeronde rechthoek 65">
            <a:extLst>
              <a:ext uri="{FF2B5EF4-FFF2-40B4-BE49-F238E27FC236}">
                <a16:creationId xmlns:a16="http://schemas.microsoft.com/office/drawing/2014/main" id="{4618DA38-3653-4DB4-BC86-03E4173DFE73}"/>
              </a:ext>
            </a:extLst>
          </p:cNvPr>
          <p:cNvSpPr/>
          <p:nvPr/>
        </p:nvSpPr>
        <p:spPr>
          <a:xfrm>
            <a:off x="7406540" y="1584212"/>
            <a:ext cx="876449" cy="327215"/>
          </a:xfrm>
          <a:prstGeom prst="roundRect">
            <a:avLst/>
          </a:prstGeom>
          <a:solidFill>
            <a:schemeClr val="tx1">
              <a:lumMod val="65000"/>
              <a:lumOff val="35000"/>
            </a:schemeClr>
          </a:solidFill>
          <a:ln w="3175">
            <a:noFill/>
            <a:miter lim="400000"/>
          </a:ln>
        </p:spPr>
        <p:txBody>
          <a:bodyPr lIns="19050" tIns="19050" rIns="19050" bIns="19050" rtlCol="0" anchor="ctr"/>
          <a:lstStyle/>
          <a:p>
            <a:pPr algn="ctr"/>
            <a:r>
              <a:rPr lang="nl-NL" sz="800" dirty="0">
                <a:solidFill>
                  <a:srgbClr val="FFFFFF"/>
                </a:solidFill>
                <a:ea typeface="Helvetica Light"/>
                <a:cs typeface="Helvetica Light"/>
                <a:sym typeface="Helvetica Light"/>
              </a:rPr>
              <a:t>IT </a:t>
            </a:r>
            <a:r>
              <a:rPr lang="nl-NL" sz="800" dirty="0" err="1">
                <a:solidFill>
                  <a:srgbClr val="FFFFFF"/>
                </a:solidFill>
                <a:ea typeface="Helvetica Light"/>
                <a:cs typeface="Helvetica Light"/>
                <a:sym typeface="Helvetica Light"/>
              </a:rPr>
              <a:t>im</a:t>
            </a:r>
            <a:r>
              <a:rPr lang="nl-NL" sz="800" dirty="0">
                <a:solidFill>
                  <a:srgbClr val="FFFFFF"/>
                </a:solidFill>
                <a:ea typeface="Helvetica Light"/>
                <a:cs typeface="Helvetica Light"/>
                <a:sym typeface="Helvetica Light"/>
              </a:rPr>
              <a:t> </a:t>
            </a:r>
            <a:r>
              <a:rPr lang="nl-NL" sz="800" dirty="0" err="1">
                <a:solidFill>
                  <a:srgbClr val="FFFFFF"/>
                </a:solidFill>
                <a:ea typeface="Helvetica Light"/>
                <a:cs typeface="Helvetica Light"/>
                <a:sym typeface="Helvetica Light"/>
              </a:rPr>
              <a:t>Produkt</a:t>
            </a:r>
            <a:r>
              <a:rPr lang="nl-NL" sz="800" dirty="0">
                <a:solidFill>
                  <a:srgbClr val="FFFFFF"/>
                </a:solidFill>
                <a:ea typeface="Helvetica Light"/>
                <a:cs typeface="Helvetica Light"/>
                <a:sym typeface="Helvetica Light"/>
              </a:rPr>
              <a:t> = smart </a:t>
            </a:r>
            <a:r>
              <a:rPr lang="nl-NL" sz="800" dirty="0" err="1">
                <a:solidFill>
                  <a:srgbClr val="FFFFFF"/>
                </a:solidFill>
                <a:ea typeface="Helvetica Light"/>
                <a:cs typeface="Helvetica Light"/>
                <a:sym typeface="Helvetica Light"/>
              </a:rPr>
              <a:t>Products</a:t>
            </a:r>
            <a:endParaRPr lang="nl-NL" sz="800" dirty="0">
              <a:solidFill>
                <a:srgbClr val="FFFFFF"/>
              </a:solidFill>
              <a:ea typeface="Helvetica Light"/>
              <a:cs typeface="Helvetica Light"/>
              <a:sym typeface="Helvetica Light"/>
            </a:endParaRPr>
          </a:p>
        </p:txBody>
      </p:sp>
      <p:sp>
        <p:nvSpPr>
          <p:cNvPr id="20" name="Afgeronde rechthoek 135">
            <a:extLst>
              <a:ext uri="{FF2B5EF4-FFF2-40B4-BE49-F238E27FC236}">
                <a16:creationId xmlns:a16="http://schemas.microsoft.com/office/drawing/2014/main" id="{8DE53164-8651-4CBC-81A0-E038089A0EE1}"/>
              </a:ext>
            </a:extLst>
          </p:cNvPr>
          <p:cNvSpPr/>
          <p:nvPr/>
        </p:nvSpPr>
        <p:spPr>
          <a:xfrm>
            <a:off x="933498" y="2926797"/>
            <a:ext cx="876449" cy="327215"/>
          </a:xfrm>
          <a:prstGeom prst="roundRect">
            <a:avLst/>
          </a:prstGeom>
          <a:solidFill>
            <a:schemeClr val="bg1">
              <a:lumMod val="8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IT-</a:t>
            </a:r>
            <a:r>
              <a:rPr lang="nl-NL" sz="800" dirty="0" err="1">
                <a:ea typeface="Helvetica Light"/>
                <a:cs typeface="Helvetica Light"/>
                <a:sym typeface="Helvetica Light"/>
              </a:rPr>
              <a:t>Vision</a:t>
            </a:r>
            <a:r>
              <a:rPr lang="nl-NL" sz="800" dirty="0">
                <a:ea typeface="Helvetica Light"/>
                <a:cs typeface="Helvetica Light"/>
                <a:sym typeface="Helvetica Light"/>
              </a:rPr>
              <a:t> </a:t>
            </a:r>
            <a:r>
              <a:rPr lang="nl-NL" sz="800" dirty="0" err="1">
                <a:ea typeface="Helvetica Light"/>
                <a:cs typeface="Helvetica Light"/>
                <a:sym typeface="Helvetica Light"/>
              </a:rPr>
              <a:t>klar</a:t>
            </a:r>
            <a:r>
              <a:rPr lang="nl-NL" sz="800" dirty="0">
                <a:ea typeface="Helvetica Light"/>
                <a:cs typeface="Helvetica Light"/>
                <a:sym typeface="Helvetica Light"/>
              </a:rPr>
              <a:t> </a:t>
            </a:r>
            <a:r>
              <a:rPr lang="nl-NL" sz="800" dirty="0" err="1">
                <a:ea typeface="Helvetica Light"/>
                <a:cs typeface="Helvetica Light"/>
                <a:sym typeface="Helvetica Light"/>
              </a:rPr>
              <a:t>und</a:t>
            </a:r>
            <a:r>
              <a:rPr lang="nl-NL" sz="800" dirty="0">
                <a:ea typeface="Helvetica Light"/>
                <a:cs typeface="Helvetica Light"/>
                <a:sym typeface="Helvetica Light"/>
              </a:rPr>
              <a:t> </a:t>
            </a:r>
            <a:r>
              <a:rPr lang="nl-NL" sz="800" dirty="0" err="1">
                <a:ea typeface="Helvetica Light"/>
                <a:cs typeface="Helvetica Light"/>
                <a:sym typeface="Helvetica Light"/>
              </a:rPr>
              <a:t>kommuniziert</a:t>
            </a:r>
            <a:endParaRPr lang="nl-NL" sz="800" dirty="0">
              <a:ea typeface="Helvetica Light"/>
              <a:cs typeface="Helvetica Light"/>
              <a:sym typeface="Helvetica Light"/>
            </a:endParaRPr>
          </a:p>
        </p:txBody>
      </p:sp>
      <p:sp>
        <p:nvSpPr>
          <p:cNvPr id="21" name="Afgeronde rechthoek 138">
            <a:extLst>
              <a:ext uri="{FF2B5EF4-FFF2-40B4-BE49-F238E27FC236}">
                <a16:creationId xmlns:a16="http://schemas.microsoft.com/office/drawing/2014/main" id="{6BA86399-A47B-4A36-9562-90D2A35890DD}"/>
              </a:ext>
            </a:extLst>
          </p:cNvPr>
          <p:cNvSpPr/>
          <p:nvPr/>
        </p:nvSpPr>
        <p:spPr>
          <a:xfrm>
            <a:off x="2856024" y="5510096"/>
            <a:ext cx="876449" cy="327215"/>
          </a:xfrm>
          <a:prstGeom prst="roundRect">
            <a:avLst/>
          </a:prstGeom>
          <a:solidFill>
            <a:schemeClr val="bg1">
              <a:lumMod val="8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Outsourcing 1st level support</a:t>
            </a:r>
          </a:p>
        </p:txBody>
      </p:sp>
      <p:sp>
        <p:nvSpPr>
          <p:cNvPr id="22" name="Afgeronde rechthoek 145">
            <a:extLst>
              <a:ext uri="{FF2B5EF4-FFF2-40B4-BE49-F238E27FC236}">
                <a16:creationId xmlns:a16="http://schemas.microsoft.com/office/drawing/2014/main" id="{4A8CE79C-1FF7-45F1-B165-43EFDD4AC5FD}"/>
              </a:ext>
            </a:extLst>
          </p:cNvPr>
          <p:cNvSpPr/>
          <p:nvPr/>
        </p:nvSpPr>
        <p:spPr>
          <a:xfrm>
            <a:off x="3615817" y="3212047"/>
            <a:ext cx="952742" cy="388216"/>
          </a:xfrm>
          <a:prstGeom prst="roundRect">
            <a:avLst/>
          </a:prstGeom>
          <a:solidFill>
            <a:schemeClr val="bg1">
              <a:lumMod val="6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CRM: KI </a:t>
            </a:r>
            <a:r>
              <a:rPr lang="nl-NL" sz="800" dirty="0" err="1">
                <a:ea typeface="Helvetica Light"/>
                <a:cs typeface="Helvetica Light"/>
                <a:sym typeface="Helvetica Light"/>
              </a:rPr>
              <a:t>für</a:t>
            </a:r>
            <a:r>
              <a:rPr lang="nl-NL" sz="800" dirty="0">
                <a:ea typeface="Helvetica Light"/>
                <a:cs typeface="Helvetica Light"/>
                <a:sym typeface="Helvetica Light"/>
              </a:rPr>
              <a:t> </a:t>
            </a:r>
            <a:r>
              <a:rPr lang="nl-NL" sz="800" dirty="0" err="1">
                <a:ea typeface="Helvetica Light"/>
                <a:cs typeface="Helvetica Light"/>
                <a:sym typeface="Helvetica Light"/>
              </a:rPr>
              <a:t>Leadauswahl</a:t>
            </a:r>
            <a:endParaRPr lang="nl-NL" sz="800" dirty="0">
              <a:ea typeface="Helvetica Light"/>
              <a:cs typeface="Helvetica Light"/>
              <a:sym typeface="Helvetica Light"/>
            </a:endParaRPr>
          </a:p>
        </p:txBody>
      </p:sp>
      <p:sp>
        <p:nvSpPr>
          <p:cNvPr id="23" name="Afgeronde rechthoek 158">
            <a:extLst>
              <a:ext uri="{FF2B5EF4-FFF2-40B4-BE49-F238E27FC236}">
                <a16:creationId xmlns:a16="http://schemas.microsoft.com/office/drawing/2014/main" id="{790A641A-212C-4699-B36E-54BF0D2B6178}"/>
              </a:ext>
            </a:extLst>
          </p:cNvPr>
          <p:cNvSpPr/>
          <p:nvPr/>
        </p:nvSpPr>
        <p:spPr>
          <a:xfrm>
            <a:off x="10124340" y="2356058"/>
            <a:ext cx="995464" cy="475334"/>
          </a:xfrm>
          <a:prstGeom prst="roundRect">
            <a:avLst/>
          </a:prstGeom>
          <a:solidFill>
            <a:schemeClr val="tx1">
              <a:lumMod val="65000"/>
              <a:lumOff val="35000"/>
            </a:schemeClr>
          </a:solidFill>
          <a:ln w="3175">
            <a:noFill/>
            <a:miter lim="400000"/>
          </a:ln>
        </p:spPr>
        <p:txBody>
          <a:bodyPr lIns="19050" tIns="19050" rIns="19050" bIns="19050" rtlCol="0" anchor="ctr"/>
          <a:lstStyle/>
          <a:p>
            <a:pPr algn="ctr"/>
            <a:r>
              <a:rPr lang="nl-NL" sz="800" dirty="0">
                <a:solidFill>
                  <a:srgbClr val="FFFFFF"/>
                </a:solidFill>
                <a:ea typeface="Helvetica Light"/>
                <a:cs typeface="Helvetica Light"/>
                <a:sym typeface="Helvetica Light"/>
              </a:rPr>
              <a:t>Eigene App-</a:t>
            </a:r>
            <a:r>
              <a:rPr lang="nl-NL" sz="800" dirty="0" err="1">
                <a:solidFill>
                  <a:srgbClr val="FFFFFF"/>
                </a:solidFill>
                <a:ea typeface="Helvetica Light"/>
                <a:cs typeface="Helvetica Light"/>
                <a:sym typeface="Helvetica Light"/>
              </a:rPr>
              <a:t>Factory</a:t>
            </a:r>
            <a:r>
              <a:rPr lang="nl-NL" sz="800" dirty="0">
                <a:solidFill>
                  <a:srgbClr val="FFFFFF"/>
                </a:solidFill>
                <a:ea typeface="Helvetica Light"/>
                <a:cs typeface="Helvetica Light"/>
                <a:sym typeface="Helvetica Light"/>
              </a:rPr>
              <a:t> </a:t>
            </a:r>
            <a:r>
              <a:rPr lang="nl-NL" sz="800" dirty="0" err="1">
                <a:solidFill>
                  <a:srgbClr val="FFFFFF"/>
                </a:solidFill>
                <a:ea typeface="Helvetica Light"/>
                <a:cs typeface="Helvetica Light"/>
                <a:sym typeface="Helvetica Light"/>
              </a:rPr>
              <a:t>für</a:t>
            </a:r>
            <a:r>
              <a:rPr lang="nl-NL" sz="800" dirty="0">
                <a:solidFill>
                  <a:srgbClr val="FFFFFF"/>
                </a:solidFill>
                <a:ea typeface="Helvetica Light"/>
                <a:cs typeface="Helvetica Light"/>
                <a:sym typeface="Helvetica Light"/>
              </a:rPr>
              <a:t> </a:t>
            </a:r>
            <a:r>
              <a:rPr lang="nl-NL" sz="800" dirty="0" err="1">
                <a:solidFill>
                  <a:srgbClr val="FFFFFF"/>
                </a:solidFill>
                <a:ea typeface="Helvetica Light"/>
                <a:cs typeface="Helvetica Light"/>
                <a:sym typeface="Helvetica Light"/>
              </a:rPr>
              <a:t>Kunden</a:t>
            </a:r>
            <a:endParaRPr lang="nl-NL" sz="800" dirty="0">
              <a:solidFill>
                <a:srgbClr val="FFFFFF"/>
              </a:solidFill>
              <a:ea typeface="Helvetica Light"/>
              <a:cs typeface="Helvetica Light"/>
              <a:sym typeface="Helvetica Light"/>
            </a:endParaRPr>
          </a:p>
        </p:txBody>
      </p:sp>
      <p:sp>
        <p:nvSpPr>
          <p:cNvPr id="24" name="Afgeronde rechthoek 59">
            <a:extLst>
              <a:ext uri="{FF2B5EF4-FFF2-40B4-BE49-F238E27FC236}">
                <a16:creationId xmlns:a16="http://schemas.microsoft.com/office/drawing/2014/main" id="{0D42638C-0371-497C-A2AA-582ACE663DA1}"/>
              </a:ext>
            </a:extLst>
          </p:cNvPr>
          <p:cNvSpPr/>
          <p:nvPr/>
        </p:nvSpPr>
        <p:spPr>
          <a:xfrm>
            <a:off x="5345005" y="1682772"/>
            <a:ext cx="952742" cy="388216"/>
          </a:xfrm>
          <a:prstGeom prst="roundRect">
            <a:avLst/>
          </a:prstGeom>
          <a:solidFill>
            <a:schemeClr val="bg1">
              <a:lumMod val="65000"/>
            </a:schemeClr>
          </a:solidFill>
          <a:ln w="3175">
            <a:noFill/>
            <a:miter lim="400000"/>
          </a:ln>
        </p:spPr>
        <p:txBody>
          <a:bodyPr lIns="19050" tIns="19050" rIns="19050" bIns="19050" rtlCol="0" anchor="ctr"/>
          <a:lstStyle/>
          <a:p>
            <a:pPr algn="ctr"/>
            <a:r>
              <a:rPr lang="nl-NL" sz="800" dirty="0" err="1">
                <a:ea typeface="Helvetica Light"/>
                <a:cs typeface="Helvetica Light"/>
                <a:sym typeface="Helvetica Light"/>
              </a:rPr>
              <a:t>Auf</a:t>
            </a:r>
            <a:r>
              <a:rPr lang="nl-NL" sz="800" dirty="0">
                <a:ea typeface="Helvetica Light"/>
                <a:cs typeface="Helvetica Light"/>
                <a:sym typeface="Helvetica Light"/>
              </a:rPr>
              <a:t> </a:t>
            </a:r>
            <a:r>
              <a:rPr lang="nl-NL" sz="800" dirty="0" err="1">
                <a:ea typeface="Helvetica Light"/>
                <a:cs typeface="Helvetica Light"/>
                <a:sym typeface="Helvetica Light"/>
              </a:rPr>
              <a:t>BizDevOps</a:t>
            </a:r>
            <a:r>
              <a:rPr lang="nl-NL" sz="800" dirty="0">
                <a:ea typeface="Helvetica Light"/>
                <a:cs typeface="Helvetica Light"/>
                <a:sym typeface="Helvetica Light"/>
              </a:rPr>
              <a:t> </a:t>
            </a:r>
            <a:r>
              <a:rPr lang="nl-NL" sz="800" dirty="0" err="1">
                <a:ea typeface="Helvetica Light"/>
                <a:cs typeface="Helvetica Light"/>
                <a:sym typeface="Helvetica Light"/>
              </a:rPr>
              <a:t>erweitern</a:t>
            </a:r>
            <a:endParaRPr lang="nl-NL" sz="800" dirty="0">
              <a:ea typeface="Helvetica Light"/>
              <a:cs typeface="Helvetica Light"/>
              <a:sym typeface="Helvetica Light"/>
            </a:endParaRPr>
          </a:p>
        </p:txBody>
      </p:sp>
      <p:sp>
        <p:nvSpPr>
          <p:cNvPr id="25" name="Afgeronde rechthoek 138">
            <a:extLst>
              <a:ext uri="{FF2B5EF4-FFF2-40B4-BE49-F238E27FC236}">
                <a16:creationId xmlns:a16="http://schemas.microsoft.com/office/drawing/2014/main" id="{57AC1D3C-3FB7-4F58-8D6E-92BB893D9D34}"/>
              </a:ext>
            </a:extLst>
          </p:cNvPr>
          <p:cNvSpPr/>
          <p:nvPr/>
        </p:nvSpPr>
        <p:spPr>
          <a:xfrm>
            <a:off x="7833485" y="5474542"/>
            <a:ext cx="876449" cy="327215"/>
          </a:xfrm>
          <a:prstGeom prst="roundRect">
            <a:avLst/>
          </a:prstGeom>
          <a:solidFill>
            <a:schemeClr val="bg1">
              <a:lumMod val="8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SCRUM </a:t>
            </a:r>
            <a:r>
              <a:rPr lang="nl-NL" sz="800" dirty="0" err="1">
                <a:ea typeface="Helvetica Light"/>
                <a:cs typeface="Helvetica Light"/>
                <a:sym typeface="Helvetica Light"/>
              </a:rPr>
              <a:t>einführen</a:t>
            </a:r>
            <a:endParaRPr lang="nl-NL" sz="800" dirty="0">
              <a:ea typeface="Helvetica Light"/>
              <a:cs typeface="Helvetica Light"/>
              <a:sym typeface="Helvetica Light"/>
            </a:endParaRPr>
          </a:p>
        </p:txBody>
      </p:sp>
      <p:sp>
        <p:nvSpPr>
          <p:cNvPr id="26" name="Afgeronde rechthoek 138">
            <a:extLst>
              <a:ext uri="{FF2B5EF4-FFF2-40B4-BE49-F238E27FC236}">
                <a16:creationId xmlns:a16="http://schemas.microsoft.com/office/drawing/2014/main" id="{88E679F6-9767-464F-8162-EE82B6A2D9B1}"/>
              </a:ext>
            </a:extLst>
          </p:cNvPr>
          <p:cNvSpPr/>
          <p:nvPr/>
        </p:nvSpPr>
        <p:spPr>
          <a:xfrm>
            <a:off x="1339883" y="4688707"/>
            <a:ext cx="1034646" cy="373778"/>
          </a:xfrm>
          <a:prstGeom prst="roundRect">
            <a:avLst/>
          </a:prstGeom>
          <a:solidFill>
            <a:schemeClr val="bg1">
              <a:lumMod val="8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CRM </a:t>
            </a:r>
            <a:r>
              <a:rPr lang="nl-NL" sz="800" dirty="0" err="1">
                <a:ea typeface="Helvetica Light"/>
                <a:cs typeface="Helvetica Light"/>
                <a:sym typeface="Helvetica Light"/>
              </a:rPr>
              <a:t>Stammdaten-bereinigung</a:t>
            </a:r>
            <a:endParaRPr lang="nl-NL" sz="800" dirty="0">
              <a:ea typeface="Helvetica Light"/>
              <a:cs typeface="Helvetica Light"/>
              <a:sym typeface="Helvetica Light"/>
            </a:endParaRPr>
          </a:p>
        </p:txBody>
      </p:sp>
      <p:sp>
        <p:nvSpPr>
          <p:cNvPr id="27" name="Afgeronde rechthoek 138">
            <a:extLst>
              <a:ext uri="{FF2B5EF4-FFF2-40B4-BE49-F238E27FC236}">
                <a16:creationId xmlns:a16="http://schemas.microsoft.com/office/drawing/2014/main" id="{7DB70A83-414E-45C6-830B-5368F57152AD}"/>
              </a:ext>
            </a:extLst>
          </p:cNvPr>
          <p:cNvSpPr/>
          <p:nvPr/>
        </p:nvSpPr>
        <p:spPr>
          <a:xfrm>
            <a:off x="2495563" y="3674117"/>
            <a:ext cx="876449" cy="327215"/>
          </a:xfrm>
          <a:prstGeom prst="roundRect">
            <a:avLst/>
          </a:prstGeom>
          <a:solidFill>
            <a:schemeClr val="bg1">
              <a:lumMod val="8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CRM Dynamische </a:t>
            </a:r>
            <a:r>
              <a:rPr lang="nl-NL" sz="800" dirty="0" err="1">
                <a:ea typeface="Helvetica Light"/>
                <a:cs typeface="Helvetica Light"/>
                <a:sym typeface="Helvetica Light"/>
              </a:rPr>
              <a:t>Preisgestaltung</a:t>
            </a:r>
            <a:endParaRPr lang="nl-NL" sz="800" dirty="0">
              <a:ea typeface="Helvetica Light"/>
              <a:cs typeface="Helvetica Light"/>
              <a:sym typeface="Helvetica Light"/>
            </a:endParaRPr>
          </a:p>
        </p:txBody>
      </p:sp>
      <p:sp>
        <p:nvSpPr>
          <p:cNvPr id="28" name="Afgeronde rechthoek 138">
            <a:extLst>
              <a:ext uri="{FF2B5EF4-FFF2-40B4-BE49-F238E27FC236}">
                <a16:creationId xmlns:a16="http://schemas.microsoft.com/office/drawing/2014/main" id="{06B7E346-0739-4E6D-9969-72FAE789D4AD}"/>
              </a:ext>
            </a:extLst>
          </p:cNvPr>
          <p:cNvSpPr/>
          <p:nvPr/>
        </p:nvSpPr>
        <p:spPr>
          <a:xfrm>
            <a:off x="1339883" y="2220095"/>
            <a:ext cx="876449" cy="327215"/>
          </a:xfrm>
          <a:prstGeom prst="roundRect">
            <a:avLst/>
          </a:prstGeom>
          <a:solidFill>
            <a:schemeClr val="bg1">
              <a:lumMod val="85000"/>
            </a:schemeClr>
          </a:solidFill>
          <a:ln w="3175">
            <a:noFill/>
            <a:miter lim="400000"/>
          </a:ln>
        </p:spPr>
        <p:txBody>
          <a:bodyPr lIns="19050" tIns="19050" rIns="19050" bIns="19050" rtlCol="0" anchor="ctr"/>
          <a:lstStyle/>
          <a:p>
            <a:pPr algn="ctr"/>
            <a:r>
              <a:rPr lang="nl-NL" sz="800" dirty="0" err="1">
                <a:ea typeface="Helvetica Light"/>
                <a:cs typeface="Helvetica Light"/>
                <a:sym typeface="Helvetica Light"/>
              </a:rPr>
              <a:t>BizOps</a:t>
            </a:r>
            <a:r>
              <a:rPr lang="nl-NL" sz="800" dirty="0">
                <a:ea typeface="Helvetica Light"/>
                <a:cs typeface="Helvetica Light"/>
                <a:sym typeface="Helvetica Light"/>
              </a:rPr>
              <a:t> </a:t>
            </a:r>
            <a:r>
              <a:rPr lang="nl-NL" sz="800" dirty="0" err="1">
                <a:ea typeface="Helvetica Light"/>
                <a:cs typeface="Helvetica Light"/>
                <a:sym typeface="Helvetica Light"/>
              </a:rPr>
              <a:t>einführen</a:t>
            </a:r>
            <a:endParaRPr lang="nl-NL" sz="800" dirty="0">
              <a:ea typeface="Helvetica Light"/>
              <a:cs typeface="Helvetica Light"/>
              <a:sym typeface="Helvetica Light"/>
            </a:endParaRPr>
          </a:p>
        </p:txBody>
      </p:sp>
      <p:sp>
        <p:nvSpPr>
          <p:cNvPr id="29" name="Afgeronde rechthoek 59">
            <a:extLst>
              <a:ext uri="{FF2B5EF4-FFF2-40B4-BE49-F238E27FC236}">
                <a16:creationId xmlns:a16="http://schemas.microsoft.com/office/drawing/2014/main" id="{DE9DE6BE-E96D-4FE7-AF54-9AA3779D9CB6}"/>
              </a:ext>
            </a:extLst>
          </p:cNvPr>
          <p:cNvSpPr/>
          <p:nvPr/>
        </p:nvSpPr>
        <p:spPr>
          <a:xfrm>
            <a:off x="4878347" y="3248078"/>
            <a:ext cx="952742" cy="388216"/>
          </a:xfrm>
          <a:prstGeom prst="roundRect">
            <a:avLst/>
          </a:prstGeom>
          <a:solidFill>
            <a:schemeClr val="bg1">
              <a:lumMod val="6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ERP: MRP </a:t>
            </a:r>
            <a:r>
              <a:rPr lang="nl-NL" sz="800" dirty="0" err="1">
                <a:ea typeface="Helvetica Light"/>
                <a:cs typeface="Helvetica Light"/>
                <a:sym typeface="Helvetica Light"/>
              </a:rPr>
              <a:t>eingeführt</a:t>
            </a:r>
            <a:endParaRPr lang="nl-NL" sz="800" dirty="0">
              <a:ea typeface="Helvetica Light"/>
              <a:cs typeface="Helvetica Light"/>
              <a:sym typeface="Helvetica Light"/>
            </a:endParaRPr>
          </a:p>
        </p:txBody>
      </p:sp>
      <p:sp>
        <p:nvSpPr>
          <p:cNvPr id="30" name="Afgeronde rechthoek 59">
            <a:extLst>
              <a:ext uri="{FF2B5EF4-FFF2-40B4-BE49-F238E27FC236}">
                <a16:creationId xmlns:a16="http://schemas.microsoft.com/office/drawing/2014/main" id="{87D71A63-588B-4A5D-B2F8-ADFB9321A857}"/>
              </a:ext>
            </a:extLst>
          </p:cNvPr>
          <p:cNvSpPr/>
          <p:nvPr/>
        </p:nvSpPr>
        <p:spPr>
          <a:xfrm>
            <a:off x="6341128" y="4018937"/>
            <a:ext cx="952742" cy="388216"/>
          </a:xfrm>
          <a:prstGeom prst="roundRect">
            <a:avLst/>
          </a:prstGeom>
          <a:solidFill>
            <a:schemeClr val="bg1">
              <a:lumMod val="6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75% aller </a:t>
            </a:r>
            <a:r>
              <a:rPr lang="nl-NL" sz="800" dirty="0" err="1">
                <a:ea typeface="Helvetica Light"/>
                <a:cs typeface="Helvetica Light"/>
                <a:sym typeface="Helvetica Light"/>
              </a:rPr>
              <a:t>Systeme</a:t>
            </a:r>
            <a:r>
              <a:rPr lang="nl-NL" sz="800" dirty="0">
                <a:ea typeface="Helvetica Light"/>
                <a:cs typeface="Helvetica Light"/>
                <a:sym typeface="Helvetica Light"/>
              </a:rPr>
              <a:t> Cloud-ready</a:t>
            </a:r>
          </a:p>
        </p:txBody>
      </p:sp>
      <p:sp>
        <p:nvSpPr>
          <p:cNvPr id="31" name="Afgeronde rechthoek 138">
            <a:extLst>
              <a:ext uri="{FF2B5EF4-FFF2-40B4-BE49-F238E27FC236}">
                <a16:creationId xmlns:a16="http://schemas.microsoft.com/office/drawing/2014/main" id="{C4972CC0-FC2F-4F59-A65F-DC1B65B78984}"/>
              </a:ext>
            </a:extLst>
          </p:cNvPr>
          <p:cNvSpPr/>
          <p:nvPr/>
        </p:nvSpPr>
        <p:spPr>
          <a:xfrm>
            <a:off x="4093935" y="5120522"/>
            <a:ext cx="876449" cy="327215"/>
          </a:xfrm>
          <a:prstGeom prst="roundRect">
            <a:avLst/>
          </a:prstGeom>
          <a:solidFill>
            <a:schemeClr val="bg1">
              <a:lumMod val="8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Cloud-Strategie </a:t>
            </a:r>
            <a:r>
              <a:rPr lang="nl-NL" sz="800" dirty="0" err="1">
                <a:ea typeface="Helvetica Light"/>
                <a:cs typeface="Helvetica Light"/>
                <a:sym typeface="Helvetica Light"/>
              </a:rPr>
              <a:t>erarbeiten</a:t>
            </a:r>
            <a:endParaRPr lang="nl-NL" sz="800" dirty="0">
              <a:ea typeface="Helvetica Light"/>
              <a:cs typeface="Helvetica Light"/>
              <a:sym typeface="Helvetica Light"/>
            </a:endParaRPr>
          </a:p>
        </p:txBody>
      </p:sp>
      <p:sp>
        <p:nvSpPr>
          <p:cNvPr id="32" name="Afgeronde rechthoek 138">
            <a:extLst>
              <a:ext uri="{FF2B5EF4-FFF2-40B4-BE49-F238E27FC236}">
                <a16:creationId xmlns:a16="http://schemas.microsoft.com/office/drawing/2014/main" id="{EA5D1572-4237-4094-8D6C-E3DD774EAAAE}"/>
              </a:ext>
            </a:extLst>
          </p:cNvPr>
          <p:cNvSpPr/>
          <p:nvPr/>
        </p:nvSpPr>
        <p:spPr>
          <a:xfrm>
            <a:off x="9498796" y="5178444"/>
            <a:ext cx="876449" cy="327215"/>
          </a:xfrm>
          <a:prstGeom prst="roundRect">
            <a:avLst/>
          </a:prstGeom>
          <a:solidFill>
            <a:schemeClr val="bg1">
              <a:lumMod val="85000"/>
            </a:schemeClr>
          </a:solidFill>
          <a:ln w="3175">
            <a:noFill/>
            <a:miter lim="400000"/>
          </a:ln>
        </p:spPr>
        <p:txBody>
          <a:bodyPr lIns="19050" tIns="19050" rIns="19050" bIns="19050" rtlCol="0" anchor="ctr"/>
          <a:lstStyle/>
          <a:p>
            <a:pPr algn="ctr"/>
            <a:r>
              <a:rPr lang="nl-NL" sz="800" dirty="0" err="1">
                <a:ea typeface="Helvetica Light"/>
                <a:cs typeface="Helvetica Light"/>
                <a:sym typeface="Helvetica Light"/>
              </a:rPr>
              <a:t>IoT-Szenarien</a:t>
            </a:r>
            <a:r>
              <a:rPr lang="nl-NL" sz="800" dirty="0">
                <a:ea typeface="Helvetica Light"/>
                <a:cs typeface="Helvetica Light"/>
                <a:sym typeface="Helvetica Light"/>
              </a:rPr>
              <a:t> </a:t>
            </a:r>
            <a:r>
              <a:rPr lang="nl-NL" sz="800" dirty="0" err="1">
                <a:ea typeface="Helvetica Light"/>
                <a:cs typeface="Helvetica Light"/>
                <a:sym typeface="Helvetica Light"/>
              </a:rPr>
              <a:t>für</a:t>
            </a:r>
            <a:r>
              <a:rPr lang="nl-NL" sz="800" dirty="0">
                <a:ea typeface="Helvetica Light"/>
                <a:cs typeface="Helvetica Light"/>
                <a:sym typeface="Helvetica Light"/>
              </a:rPr>
              <a:t> </a:t>
            </a:r>
            <a:r>
              <a:rPr lang="nl-NL" sz="800" dirty="0" err="1">
                <a:ea typeface="Helvetica Light"/>
                <a:cs typeface="Helvetica Light"/>
                <a:sym typeface="Helvetica Light"/>
              </a:rPr>
              <a:t>Prod</a:t>
            </a:r>
            <a:r>
              <a:rPr lang="nl-NL" sz="800" dirty="0">
                <a:ea typeface="Helvetica Light"/>
                <a:cs typeface="Helvetica Light"/>
                <a:sym typeface="Helvetica Light"/>
              </a:rPr>
              <a:t> </a:t>
            </a:r>
            <a:r>
              <a:rPr lang="nl-NL" sz="800" dirty="0" err="1">
                <a:ea typeface="Helvetica Light"/>
                <a:cs typeface="Helvetica Light"/>
                <a:sym typeface="Helvetica Light"/>
              </a:rPr>
              <a:t>prüfen</a:t>
            </a:r>
            <a:endParaRPr lang="nl-NL" sz="800" dirty="0">
              <a:ea typeface="Helvetica Light"/>
              <a:cs typeface="Helvetica Light"/>
              <a:sym typeface="Helvetica Light"/>
            </a:endParaRPr>
          </a:p>
        </p:txBody>
      </p:sp>
      <p:sp>
        <p:nvSpPr>
          <p:cNvPr id="33" name="Afgeronde rechthoek 59">
            <a:extLst>
              <a:ext uri="{FF2B5EF4-FFF2-40B4-BE49-F238E27FC236}">
                <a16:creationId xmlns:a16="http://schemas.microsoft.com/office/drawing/2014/main" id="{BCA73D29-DB1E-4A52-964C-86AB4BAF3EA2}"/>
              </a:ext>
            </a:extLst>
          </p:cNvPr>
          <p:cNvSpPr/>
          <p:nvPr/>
        </p:nvSpPr>
        <p:spPr>
          <a:xfrm>
            <a:off x="8648110" y="4054597"/>
            <a:ext cx="1110755" cy="505849"/>
          </a:xfrm>
          <a:prstGeom prst="roundRect">
            <a:avLst/>
          </a:prstGeom>
          <a:solidFill>
            <a:schemeClr val="bg1">
              <a:lumMod val="6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Agile </a:t>
            </a:r>
            <a:r>
              <a:rPr lang="nl-NL" sz="800" dirty="0" err="1">
                <a:ea typeface="Helvetica Light"/>
                <a:cs typeface="Helvetica Light"/>
                <a:sym typeface="Helvetica Light"/>
              </a:rPr>
              <a:t>Entwicklungs-prozesse</a:t>
            </a:r>
            <a:r>
              <a:rPr lang="nl-NL" sz="800" dirty="0">
                <a:ea typeface="Helvetica Light"/>
                <a:cs typeface="Helvetica Light"/>
                <a:sym typeface="Helvetica Light"/>
              </a:rPr>
              <a:t> </a:t>
            </a:r>
            <a:r>
              <a:rPr lang="nl-NL" sz="800" dirty="0" err="1">
                <a:ea typeface="Helvetica Light"/>
                <a:cs typeface="Helvetica Light"/>
                <a:sym typeface="Helvetica Light"/>
              </a:rPr>
              <a:t>und</a:t>
            </a:r>
            <a:r>
              <a:rPr lang="nl-NL" sz="800" dirty="0">
                <a:ea typeface="Helvetica Light"/>
                <a:cs typeface="Helvetica Light"/>
                <a:sym typeface="Helvetica Light"/>
              </a:rPr>
              <a:t> Rapid Prototyping</a:t>
            </a:r>
          </a:p>
        </p:txBody>
      </p:sp>
      <p:sp>
        <p:nvSpPr>
          <p:cNvPr id="34" name="Afgeronde rechthoek 59">
            <a:extLst>
              <a:ext uri="{FF2B5EF4-FFF2-40B4-BE49-F238E27FC236}">
                <a16:creationId xmlns:a16="http://schemas.microsoft.com/office/drawing/2014/main" id="{D8B557B1-1375-4315-94D4-786177775502}"/>
              </a:ext>
            </a:extLst>
          </p:cNvPr>
          <p:cNvSpPr/>
          <p:nvPr/>
        </p:nvSpPr>
        <p:spPr>
          <a:xfrm>
            <a:off x="3595469" y="2152876"/>
            <a:ext cx="952742" cy="388216"/>
          </a:xfrm>
          <a:prstGeom prst="roundRect">
            <a:avLst/>
          </a:prstGeom>
          <a:solidFill>
            <a:schemeClr val="bg1">
              <a:lumMod val="65000"/>
            </a:schemeClr>
          </a:solidFill>
          <a:ln w="3175">
            <a:noFill/>
            <a:miter lim="400000"/>
          </a:ln>
        </p:spPr>
        <p:txBody>
          <a:bodyPr lIns="19050" tIns="19050" rIns="19050" bIns="19050" rtlCol="0" anchor="ctr"/>
          <a:lstStyle/>
          <a:p>
            <a:pPr algn="ctr"/>
            <a:r>
              <a:rPr lang="nl-NL" sz="800" dirty="0" err="1">
                <a:ea typeface="Helvetica Light"/>
                <a:cs typeface="Helvetica Light"/>
                <a:sym typeface="Helvetica Light"/>
              </a:rPr>
              <a:t>Sourcing</a:t>
            </a:r>
            <a:r>
              <a:rPr lang="nl-NL" sz="800" dirty="0">
                <a:ea typeface="Helvetica Light"/>
                <a:cs typeface="Helvetica Light"/>
                <a:sym typeface="Helvetica Light"/>
              </a:rPr>
              <a:t>-Strategie </a:t>
            </a:r>
            <a:r>
              <a:rPr lang="nl-NL" sz="800" dirty="0" err="1">
                <a:ea typeface="Helvetica Light"/>
                <a:cs typeface="Helvetica Light"/>
                <a:sym typeface="Helvetica Light"/>
              </a:rPr>
              <a:t>definiert</a:t>
            </a:r>
            <a:endParaRPr lang="nl-NL" sz="800" dirty="0">
              <a:ea typeface="Helvetica Light"/>
              <a:cs typeface="Helvetica Light"/>
              <a:sym typeface="Helvetica Light"/>
            </a:endParaRPr>
          </a:p>
        </p:txBody>
      </p:sp>
      <p:sp>
        <p:nvSpPr>
          <p:cNvPr id="35" name="Afgeronde rechthoek 138">
            <a:extLst>
              <a:ext uri="{FF2B5EF4-FFF2-40B4-BE49-F238E27FC236}">
                <a16:creationId xmlns:a16="http://schemas.microsoft.com/office/drawing/2014/main" id="{B1813FA3-A45F-4D54-B8D6-9C13CEE9596B}"/>
              </a:ext>
            </a:extLst>
          </p:cNvPr>
          <p:cNvSpPr/>
          <p:nvPr/>
        </p:nvSpPr>
        <p:spPr>
          <a:xfrm>
            <a:off x="1058935" y="3781520"/>
            <a:ext cx="959051" cy="435305"/>
          </a:xfrm>
          <a:prstGeom prst="roundRect">
            <a:avLst/>
          </a:prstGeom>
          <a:solidFill>
            <a:schemeClr val="bg1">
              <a:lumMod val="8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ERP: </a:t>
            </a:r>
            <a:r>
              <a:rPr lang="nl-NL" sz="800" dirty="0" err="1">
                <a:ea typeface="Helvetica Light"/>
                <a:cs typeface="Helvetica Light"/>
                <a:sym typeface="Helvetica Light"/>
              </a:rPr>
              <a:t>Prozessopti-mierung</a:t>
            </a:r>
            <a:r>
              <a:rPr lang="nl-NL" sz="800" dirty="0">
                <a:ea typeface="Helvetica Light"/>
                <a:cs typeface="Helvetica Light"/>
                <a:sym typeface="Helvetica Light"/>
              </a:rPr>
              <a:t> </a:t>
            </a:r>
            <a:r>
              <a:rPr lang="nl-NL" sz="800" dirty="0" err="1">
                <a:ea typeface="Helvetica Light"/>
                <a:cs typeface="Helvetica Light"/>
                <a:sym typeface="Helvetica Light"/>
              </a:rPr>
              <a:t>Prod</a:t>
            </a:r>
            <a:endParaRPr lang="nl-NL" sz="800" dirty="0">
              <a:ea typeface="Helvetica Light"/>
              <a:cs typeface="Helvetica Light"/>
              <a:sym typeface="Helvetica Light"/>
            </a:endParaRPr>
          </a:p>
        </p:txBody>
      </p:sp>
      <p:sp>
        <p:nvSpPr>
          <p:cNvPr id="36" name="Afgeronde rechthoek 138">
            <a:extLst>
              <a:ext uri="{FF2B5EF4-FFF2-40B4-BE49-F238E27FC236}">
                <a16:creationId xmlns:a16="http://schemas.microsoft.com/office/drawing/2014/main" id="{8DF032DA-AC1F-4C51-86BC-4595AC6B12E6}"/>
              </a:ext>
            </a:extLst>
          </p:cNvPr>
          <p:cNvSpPr/>
          <p:nvPr/>
        </p:nvSpPr>
        <p:spPr>
          <a:xfrm>
            <a:off x="2543136" y="4337945"/>
            <a:ext cx="1052333" cy="388210"/>
          </a:xfrm>
          <a:prstGeom prst="roundRect">
            <a:avLst/>
          </a:prstGeom>
          <a:solidFill>
            <a:schemeClr val="bg1">
              <a:lumMod val="8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HR: Talent Management </a:t>
            </a:r>
            <a:r>
              <a:rPr lang="nl-NL" sz="800" dirty="0" err="1">
                <a:ea typeface="Helvetica Light"/>
                <a:cs typeface="Helvetica Light"/>
                <a:sym typeface="Helvetica Light"/>
              </a:rPr>
              <a:t>eingeführt</a:t>
            </a:r>
            <a:endParaRPr lang="nl-NL" sz="800" dirty="0">
              <a:ea typeface="Helvetica Light"/>
              <a:cs typeface="Helvetica Light"/>
              <a:sym typeface="Helvetica Light"/>
            </a:endParaRPr>
          </a:p>
        </p:txBody>
      </p:sp>
      <p:sp>
        <p:nvSpPr>
          <p:cNvPr id="37" name="Afgeronde rechthoek 59">
            <a:extLst>
              <a:ext uri="{FF2B5EF4-FFF2-40B4-BE49-F238E27FC236}">
                <a16:creationId xmlns:a16="http://schemas.microsoft.com/office/drawing/2014/main" id="{30C685AC-73C9-4A19-A660-5E05A76C6CE2}"/>
              </a:ext>
            </a:extLst>
          </p:cNvPr>
          <p:cNvSpPr/>
          <p:nvPr/>
        </p:nvSpPr>
        <p:spPr>
          <a:xfrm>
            <a:off x="2111447" y="1529453"/>
            <a:ext cx="952742" cy="388216"/>
          </a:xfrm>
          <a:prstGeom prst="roundRect">
            <a:avLst/>
          </a:prstGeom>
          <a:solidFill>
            <a:schemeClr val="bg1">
              <a:lumMod val="6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ERP: </a:t>
            </a:r>
            <a:r>
              <a:rPr lang="nl-NL" sz="800" dirty="0" err="1">
                <a:ea typeface="Helvetica Light"/>
                <a:cs typeface="Helvetica Light"/>
                <a:sym typeface="Helvetica Light"/>
              </a:rPr>
              <a:t>Neue</a:t>
            </a:r>
            <a:r>
              <a:rPr lang="nl-NL" sz="800" dirty="0">
                <a:ea typeface="Helvetica Light"/>
                <a:cs typeface="Helvetica Light"/>
                <a:sym typeface="Helvetica Light"/>
              </a:rPr>
              <a:t> ERP-Strategie</a:t>
            </a:r>
          </a:p>
        </p:txBody>
      </p:sp>
      <p:sp>
        <p:nvSpPr>
          <p:cNvPr id="38" name="Afgeronde rechthoek 59">
            <a:extLst>
              <a:ext uri="{FF2B5EF4-FFF2-40B4-BE49-F238E27FC236}">
                <a16:creationId xmlns:a16="http://schemas.microsoft.com/office/drawing/2014/main" id="{1E235AB3-A8BB-45AC-A7C5-CCD0C8A13E9E}"/>
              </a:ext>
            </a:extLst>
          </p:cNvPr>
          <p:cNvSpPr/>
          <p:nvPr/>
        </p:nvSpPr>
        <p:spPr>
          <a:xfrm>
            <a:off x="6706598" y="2418081"/>
            <a:ext cx="952742" cy="388216"/>
          </a:xfrm>
          <a:prstGeom prst="roundRect">
            <a:avLst/>
          </a:prstGeom>
          <a:solidFill>
            <a:schemeClr val="tx1">
              <a:lumMod val="65000"/>
              <a:lumOff val="35000"/>
            </a:schemeClr>
          </a:solidFill>
          <a:ln w="3175">
            <a:noFill/>
            <a:miter lim="400000"/>
          </a:ln>
        </p:spPr>
        <p:txBody>
          <a:bodyPr lIns="19050" tIns="19050" rIns="19050" bIns="19050" rtlCol="0" anchor="ctr"/>
          <a:lstStyle/>
          <a:p>
            <a:pPr algn="ctr"/>
            <a:r>
              <a:rPr lang="nl-NL" sz="800" dirty="0">
                <a:solidFill>
                  <a:srgbClr val="FFFFFF"/>
                </a:solidFill>
                <a:sym typeface="Helvetica Light"/>
              </a:rPr>
              <a:t>ERP: </a:t>
            </a:r>
            <a:r>
              <a:rPr lang="nl-NL" sz="800" dirty="0" err="1">
                <a:solidFill>
                  <a:srgbClr val="FFFFFF"/>
                </a:solidFill>
                <a:sym typeface="Helvetica Light"/>
              </a:rPr>
              <a:t>Portierung</a:t>
            </a:r>
            <a:r>
              <a:rPr lang="nl-NL" sz="800" dirty="0">
                <a:solidFill>
                  <a:srgbClr val="FFFFFF"/>
                </a:solidFill>
                <a:sym typeface="Helvetica Light"/>
              </a:rPr>
              <a:t> </a:t>
            </a:r>
            <a:r>
              <a:rPr lang="nl-NL" sz="800" dirty="0" err="1">
                <a:solidFill>
                  <a:srgbClr val="FFFFFF"/>
                </a:solidFill>
                <a:sym typeface="Helvetica Light"/>
              </a:rPr>
              <a:t>auf</a:t>
            </a:r>
            <a:r>
              <a:rPr lang="nl-NL" sz="800" dirty="0">
                <a:solidFill>
                  <a:srgbClr val="FFFFFF"/>
                </a:solidFill>
                <a:sym typeface="Helvetica Light"/>
              </a:rPr>
              <a:t> Cloud-</a:t>
            </a:r>
            <a:r>
              <a:rPr lang="nl-NL" sz="800" dirty="0" err="1">
                <a:solidFill>
                  <a:srgbClr val="FFFFFF"/>
                </a:solidFill>
                <a:sym typeface="Helvetica Light"/>
              </a:rPr>
              <a:t>Lösung</a:t>
            </a:r>
            <a:endParaRPr lang="nl-NL" sz="800" dirty="0">
              <a:solidFill>
                <a:srgbClr val="FFFFFF"/>
              </a:solidFill>
              <a:sym typeface="Helvetica Light"/>
            </a:endParaRPr>
          </a:p>
        </p:txBody>
      </p:sp>
      <p:sp>
        <p:nvSpPr>
          <p:cNvPr id="39" name="Afgeronde rechthoek 59">
            <a:extLst>
              <a:ext uri="{FF2B5EF4-FFF2-40B4-BE49-F238E27FC236}">
                <a16:creationId xmlns:a16="http://schemas.microsoft.com/office/drawing/2014/main" id="{31193242-C638-42F4-9F19-3FD436392367}"/>
              </a:ext>
            </a:extLst>
          </p:cNvPr>
          <p:cNvSpPr/>
          <p:nvPr/>
        </p:nvSpPr>
        <p:spPr>
          <a:xfrm>
            <a:off x="5025391" y="4276944"/>
            <a:ext cx="952742" cy="388216"/>
          </a:xfrm>
          <a:prstGeom prst="roundRect">
            <a:avLst/>
          </a:prstGeom>
          <a:solidFill>
            <a:schemeClr val="bg1">
              <a:lumMod val="6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High-Performance-Computing Tests</a:t>
            </a:r>
          </a:p>
        </p:txBody>
      </p:sp>
      <p:sp>
        <p:nvSpPr>
          <p:cNvPr id="40" name="Afgeronde rechthoek 59">
            <a:extLst>
              <a:ext uri="{FF2B5EF4-FFF2-40B4-BE49-F238E27FC236}">
                <a16:creationId xmlns:a16="http://schemas.microsoft.com/office/drawing/2014/main" id="{3EE26D75-B390-4D89-9754-27553ACAB492}"/>
              </a:ext>
            </a:extLst>
          </p:cNvPr>
          <p:cNvSpPr/>
          <p:nvPr/>
        </p:nvSpPr>
        <p:spPr>
          <a:xfrm>
            <a:off x="9844984" y="3562942"/>
            <a:ext cx="952742" cy="388216"/>
          </a:xfrm>
          <a:prstGeom prst="roundRect">
            <a:avLst/>
          </a:prstGeom>
          <a:solidFill>
            <a:schemeClr val="bg1">
              <a:lumMod val="65000"/>
            </a:schemeClr>
          </a:solidFill>
          <a:ln w="3175">
            <a:noFill/>
            <a:miter lim="400000"/>
          </a:ln>
        </p:spPr>
        <p:txBody>
          <a:bodyPr lIns="19050" tIns="19050" rIns="19050" bIns="19050" rtlCol="0" anchor="ctr"/>
          <a:lstStyle/>
          <a:p>
            <a:pPr algn="ctr"/>
            <a:r>
              <a:rPr lang="nl-NL" sz="800" dirty="0" err="1">
                <a:ea typeface="Helvetica Light"/>
                <a:cs typeface="Helvetica Light"/>
                <a:sym typeface="Helvetica Light"/>
              </a:rPr>
              <a:t>Know-how</a:t>
            </a:r>
            <a:r>
              <a:rPr lang="nl-NL" sz="800" dirty="0">
                <a:ea typeface="Helvetica Light"/>
                <a:cs typeface="Helvetica Light"/>
                <a:sym typeface="Helvetica Light"/>
              </a:rPr>
              <a:t> KI </a:t>
            </a:r>
            <a:r>
              <a:rPr lang="nl-NL" sz="800" dirty="0" err="1">
                <a:ea typeface="Helvetica Light"/>
                <a:cs typeface="Helvetica Light"/>
                <a:sym typeface="Helvetica Light"/>
              </a:rPr>
              <a:t>aufgebaut</a:t>
            </a:r>
            <a:r>
              <a:rPr lang="nl-NL" sz="800" dirty="0">
                <a:ea typeface="Helvetica Light"/>
                <a:cs typeface="Helvetica Light"/>
                <a:sym typeface="Helvetica Light"/>
              </a:rPr>
              <a:t> </a:t>
            </a:r>
            <a:r>
              <a:rPr lang="nl-NL" sz="800" dirty="0" err="1">
                <a:ea typeface="Helvetica Light"/>
                <a:cs typeface="Helvetica Light"/>
                <a:sym typeface="Helvetica Light"/>
              </a:rPr>
              <a:t>und</a:t>
            </a:r>
            <a:r>
              <a:rPr lang="nl-NL" sz="800" dirty="0">
                <a:ea typeface="Helvetica Light"/>
                <a:cs typeface="Helvetica Light"/>
                <a:sym typeface="Helvetica Light"/>
              </a:rPr>
              <a:t> </a:t>
            </a:r>
            <a:r>
              <a:rPr lang="nl-NL" sz="800" dirty="0" err="1">
                <a:ea typeface="Helvetica Light"/>
                <a:cs typeface="Helvetica Light"/>
                <a:sym typeface="Helvetica Light"/>
              </a:rPr>
              <a:t>eingesetzt</a:t>
            </a:r>
            <a:endParaRPr lang="nl-NL" sz="800" dirty="0">
              <a:ea typeface="Helvetica Light"/>
              <a:cs typeface="Helvetica Light"/>
              <a:sym typeface="Helvetica Light"/>
            </a:endParaRPr>
          </a:p>
        </p:txBody>
      </p:sp>
      <p:sp>
        <p:nvSpPr>
          <p:cNvPr id="41" name="Afgeronde rechthoek 59">
            <a:extLst>
              <a:ext uri="{FF2B5EF4-FFF2-40B4-BE49-F238E27FC236}">
                <a16:creationId xmlns:a16="http://schemas.microsoft.com/office/drawing/2014/main" id="{00CA10C1-9EEC-4FD7-9575-0FC52869261E}"/>
              </a:ext>
            </a:extLst>
          </p:cNvPr>
          <p:cNvSpPr/>
          <p:nvPr/>
        </p:nvSpPr>
        <p:spPr>
          <a:xfrm>
            <a:off x="8612746" y="2483962"/>
            <a:ext cx="952742" cy="388216"/>
          </a:xfrm>
          <a:prstGeom prst="roundRect">
            <a:avLst/>
          </a:prstGeom>
          <a:solidFill>
            <a:schemeClr val="tx1">
              <a:lumMod val="65000"/>
              <a:lumOff val="35000"/>
            </a:schemeClr>
          </a:solidFill>
          <a:ln w="3175">
            <a:noFill/>
            <a:miter lim="400000"/>
          </a:ln>
        </p:spPr>
        <p:txBody>
          <a:bodyPr lIns="19050" tIns="19050" rIns="19050" bIns="19050" rtlCol="0" anchor="ctr"/>
          <a:lstStyle/>
          <a:p>
            <a:pPr algn="ctr"/>
            <a:r>
              <a:rPr lang="nl-NL" sz="800" dirty="0">
                <a:solidFill>
                  <a:srgbClr val="FFFFFF"/>
                </a:solidFill>
                <a:sym typeface="Helvetica Light"/>
              </a:rPr>
              <a:t>80% aller IT-</a:t>
            </a:r>
            <a:r>
              <a:rPr lang="nl-NL" sz="800" dirty="0" err="1">
                <a:solidFill>
                  <a:srgbClr val="FFFFFF"/>
                </a:solidFill>
                <a:sym typeface="Helvetica Light"/>
              </a:rPr>
              <a:t>Systeme</a:t>
            </a:r>
            <a:r>
              <a:rPr lang="nl-NL" sz="800" dirty="0">
                <a:solidFill>
                  <a:srgbClr val="FFFFFF"/>
                </a:solidFill>
                <a:sym typeface="Helvetica Light"/>
              </a:rPr>
              <a:t> in der Cloud</a:t>
            </a:r>
          </a:p>
        </p:txBody>
      </p:sp>
      <p:sp>
        <p:nvSpPr>
          <p:cNvPr id="42" name="Afgeronde rechthoek 59">
            <a:extLst>
              <a:ext uri="{FF2B5EF4-FFF2-40B4-BE49-F238E27FC236}">
                <a16:creationId xmlns:a16="http://schemas.microsoft.com/office/drawing/2014/main" id="{E1FB44AC-9B18-4078-8D21-6809CEE35619}"/>
              </a:ext>
            </a:extLst>
          </p:cNvPr>
          <p:cNvSpPr/>
          <p:nvPr/>
        </p:nvSpPr>
        <p:spPr>
          <a:xfrm>
            <a:off x="9911522" y="4216825"/>
            <a:ext cx="952742" cy="388216"/>
          </a:xfrm>
          <a:prstGeom prst="roundRect">
            <a:avLst/>
          </a:prstGeom>
          <a:solidFill>
            <a:schemeClr val="bg1">
              <a:lumMod val="65000"/>
            </a:schemeClr>
          </a:solidFill>
          <a:ln w="3175">
            <a:noFill/>
            <a:miter lim="400000"/>
          </a:ln>
        </p:spPr>
        <p:txBody>
          <a:bodyPr lIns="19050" tIns="19050" rIns="19050" bIns="19050" rtlCol="0" anchor="ctr"/>
          <a:lstStyle/>
          <a:p>
            <a:pPr algn="ctr"/>
            <a:r>
              <a:rPr lang="nl-NL" sz="800" dirty="0">
                <a:ea typeface="Helvetica Light"/>
                <a:cs typeface="Helvetica Light"/>
                <a:sym typeface="Helvetica Light"/>
              </a:rPr>
              <a:t>Skills </a:t>
            </a:r>
            <a:r>
              <a:rPr lang="nl-NL" sz="800" dirty="0" err="1">
                <a:ea typeface="Helvetica Light"/>
                <a:cs typeface="Helvetica Light"/>
                <a:sym typeface="Helvetica Light"/>
              </a:rPr>
              <a:t>für</a:t>
            </a:r>
            <a:r>
              <a:rPr lang="nl-NL" sz="800" dirty="0">
                <a:ea typeface="Helvetica Light"/>
                <a:cs typeface="Helvetica Light"/>
                <a:sym typeface="Helvetica Light"/>
              </a:rPr>
              <a:t> App-</a:t>
            </a:r>
            <a:r>
              <a:rPr lang="nl-NL" sz="800" dirty="0" err="1">
                <a:ea typeface="Helvetica Light"/>
                <a:cs typeface="Helvetica Light"/>
                <a:sym typeface="Helvetica Light"/>
              </a:rPr>
              <a:t>Programmierung</a:t>
            </a:r>
            <a:r>
              <a:rPr lang="nl-NL" sz="800" dirty="0">
                <a:ea typeface="Helvetica Light"/>
                <a:cs typeface="Helvetica Light"/>
                <a:sym typeface="Helvetica Light"/>
              </a:rPr>
              <a:t> </a:t>
            </a:r>
          </a:p>
        </p:txBody>
      </p:sp>
      <p:sp>
        <p:nvSpPr>
          <p:cNvPr id="43" name="Afgeronde rechthoek 59">
            <a:extLst>
              <a:ext uri="{FF2B5EF4-FFF2-40B4-BE49-F238E27FC236}">
                <a16:creationId xmlns:a16="http://schemas.microsoft.com/office/drawing/2014/main" id="{6022C709-37A5-4DC6-A0E2-FAE5E2134DAB}"/>
              </a:ext>
            </a:extLst>
          </p:cNvPr>
          <p:cNvSpPr/>
          <p:nvPr/>
        </p:nvSpPr>
        <p:spPr>
          <a:xfrm>
            <a:off x="6951711" y="3489878"/>
            <a:ext cx="952742" cy="388216"/>
          </a:xfrm>
          <a:prstGeom prst="roundRect">
            <a:avLst/>
          </a:prstGeom>
          <a:solidFill>
            <a:schemeClr val="bg1">
              <a:lumMod val="65000"/>
            </a:schemeClr>
          </a:solidFill>
          <a:ln w="3175">
            <a:noFill/>
            <a:miter lim="400000"/>
          </a:ln>
        </p:spPr>
        <p:txBody>
          <a:bodyPr lIns="19050" tIns="19050" rIns="19050" bIns="19050" rtlCol="0" anchor="ctr"/>
          <a:lstStyle/>
          <a:p>
            <a:pPr algn="ctr"/>
            <a:r>
              <a:rPr lang="nl-NL" sz="800" dirty="0" err="1">
                <a:ea typeface="Helvetica Light"/>
                <a:cs typeface="Helvetica Light"/>
                <a:sym typeface="Helvetica Light"/>
              </a:rPr>
              <a:t>Neues</a:t>
            </a:r>
            <a:r>
              <a:rPr lang="nl-NL" sz="800" dirty="0">
                <a:ea typeface="Helvetica Light"/>
                <a:cs typeface="Helvetica Light"/>
                <a:sym typeface="Helvetica Light"/>
              </a:rPr>
              <a:t> </a:t>
            </a:r>
            <a:r>
              <a:rPr lang="nl-NL" sz="800" dirty="0" err="1">
                <a:ea typeface="Helvetica Light"/>
                <a:cs typeface="Helvetica Light"/>
                <a:sym typeface="Helvetica Light"/>
              </a:rPr>
              <a:t>Workplace</a:t>
            </a:r>
            <a:r>
              <a:rPr lang="nl-NL" sz="800" dirty="0">
                <a:ea typeface="Helvetica Light"/>
                <a:cs typeface="Helvetica Light"/>
                <a:sym typeface="Helvetica Light"/>
              </a:rPr>
              <a:t> Management</a:t>
            </a:r>
          </a:p>
        </p:txBody>
      </p:sp>
      <p:sp>
        <p:nvSpPr>
          <p:cNvPr id="44" name="Ovaal 52">
            <a:extLst>
              <a:ext uri="{FF2B5EF4-FFF2-40B4-BE49-F238E27FC236}">
                <a16:creationId xmlns:a16="http://schemas.microsoft.com/office/drawing/2014/main" id="{45495A5E-18C6-405F-A3AD-5A33106716DC}"/>
              </a:ext>
            </a:extLst>
          </p:cNvPr>
          <p:cNvSpPr/>
          <p:nvPr/>
        </p:nvSpPr>
        <p:spPr>
          <a:xfrm>
            <a:off x="10243354" y="1213479"/>
            <a:ext cx="1267614" cy="701838"/>
          </a:xfrm>
          <a:prstGeom prst="ellipse">
            <a:avLst/>
          </a:prstGeom>
          <a:solidFill>
            <a:srgbClr val="002060"/>
          </a:solidFill>
          <a:ln>
            <a:solidFill>
              <a:srgbClr val="19194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nl-NL" sz="1400" b="1" dirty="0">
                <a:solidFill>
                  <a:srgbClr val="FFFFFF"/>
                </a:solidFill>
              </a:rPr>
              <a:t>ZIELBILD</a:t>
            </a:r>
          </a:p>
        </p:txBody>
      </p:sp>
      <p:sp>
        <p:nvSpPr>
          <p:cNvPr id="45" name="Rechthoek 69">
            <a:extLst>
              <a:ext uri="{FF2B5EF4-FFF2-40B4-BE49-F238E27FC236}">
                <a16:creationId xmlns:a16="http://schemas.microsoft.com/office/drawing/2014/main" id="{9B9E7394-5EEF-4B5F-B4CC-DB9694039D3D}"/>
              </a:ext>
            </a:extLst>
          </p:cNvPr>
          <p:cNvSpPr/>
          <p:nvPr/>
        </p:nvSpPr>
        <p:spPr>
          <a:xfrm>
            <a:off x="866275" y="1019297"/>
            <a:ext cx="1723211" cy="366382"/>
          </a:xfrm>
          <a:prstGeom prst="rect">
            <a:avLst/>
          </a:prstGeom>
          <a:solidFill>
            <a:srgbClr val="002060"/>
          </a:solidFill>
          <a:ln w="3175">
            <a:solidFill>
              <a:srgbClr val="002060"/>
            </a:solidFill>
            <a:miter lim="400000"/>
          </a:ln>
        </p:spPr>
        <p:txBody>
          <a:bodyPr lIns="19050" tIns="19050" rIns="19050" bIns="19050" rtlCol="0" anchor="ctr"/>
          <a:lstStyle/>
          <a:p>
            <a:pPr algn="ctr"/>
            <a:r>
              <a:rPr lang="nl-NL" sz="1500" dirty="0">
                <a:solidFill>
                  <a:srgbClr val="FFFFFF"/>
                </a:solidFill>
                <a:ea typeface="Helvetica Light"/>
                <a:cs typeface="Helvetica Light"/>
                <a:sym typeface="Helvetica Light"/>
              </a:rPr>
              <a:t>2025</a:t>
            </a:r>
          </a:p>
        </p:txBody>
      </p:sp>
      <p:sp>
        <p:nvSpPr>
          <p:cNvPr id="46" name="Rechthoek 69">
            <a:extLst>
              <a:ext uri="{FF2B5EF4-FFF2-40B4-BE49-F238E27FC236}">
                <a16:creationId xmlns:a16="http://schemas.microsoft.com/office/drawing/2014/main" id="{BB6014E6-F5BD-4FC5-AB45-BF7ADE73B4DF}"/>
              </a:ext>
            </a:extLst>
          </p:cNvPr>
          <p:cNvSpPr/>
          <p:nvPr/>
        </p:nvSpPr>
        <p:spPr>
          <a:xfrm>
            <a:off x="2580844" y="1019297"/>
            <a:ext cx="1723211" cy="366382"/>
          </a:xfrm>
          <a:prstGeom prst="rect">
            <a:avLst/>
          </a:prstGeom>
          <a:solidFill>
            <a:srgbClr val="002060"/>
          </a:solidFill>
          <a:ln w="3175">
            <a:solidFill>
              <a:srgbClr val="002060"/>
            </a:solidFill>
            <a:miter lim="400000"/>
          </a:ln>
        </p:spPr>
        <p:txBody>
          <a:bodyPr lIns="19050" tIns="19050" rIns="19050" bIns="19050" rtlCol="0" anchor="ctr"/>
          <a:lstStyle/>
          <a:p>
            <a:pPr algn="ctr"/>
            <a:r>
              <a:rPr lang="nl-NL" sz="1500" dirty="0">
                <a:solidFill>
                  <a:srgbClr val="FFFFFF"/>
                </a:solidFill>
                <a:ea typeface="Helvetica Light"/>
                <a:cs typeface="Helvetica Light"/>
                <a:sym typeface="Helvetica Light"/>
              </a:rPr>
              <a:t>2026</a:t>
            </a:r>
          </a:p>
        </p:txBody>
      </p:sp>
      <p:sp>
        <p:nvSpPr>
          <p:cNvPr id="47" name="Rechthoek 69">
            <a:extLst>
              <a:ext uri="{FF2B5EF4-FFF2-40B4-BE49-F238E27FC236}">
                <a16:creationId xmlns:a16="http://schemas.microsoft.com/office/drawing/2014/main" id="{4B03310F-CCEB-45AF-8C3F-50386E783D47}"/>
              </a:ext>
            </a:extLst>
          </p:cNvPr>
          <p:cNvSpPr/>
          <p:nvPr/>
        </p:nvSpPr>
        <p:spPr>
          <a:xfrm>
            <a:off x="4295413" y="1019297"/>
            <a:ext cx="1723211" cy="366382"/>
          </a:xfrm>
          <a:prstGeom prst="rect">
            <a:avLst/>
          </a:prstGeom>
          <a:solidFill>
            <a:srgbClr val="002060"/>
          </a:solidFill>
          <a:ln w="3175">
            <a:solidFill>
              <a:srgbClr val="002060"/>
            </a:solidFill>
            <a:miter lim="400000"/>
          </a:ln>
        </p:spPr>
        <p:txBody>
          <a:bodyPr lIns="19050" tIns="19050" rIns="19050" bIns="19050" rtlCol="0" anchor="ctr"/>
          <a:lstStyle/>
          <a:p>
            <a:pPr algn="ctr"/>
            <a:r>
              <a:rPr lang="nl-NL" sz="1500" dirty="0">
                <a:solidFill>
                  <a:srgbClr val="FFFFFF"/>
                </a:solidFill>
                <a:ea typeface="Helvetica Light"/>
                <a:cs typeface="Helvetica Light"/>
                <a:sym typeface="Helvetica Light"/>
              </a:rPr>
              <a:t>2027</a:t>
            </a:r>
          </a:p>
        </p:txBody>
      </p:sp>
      <p:sp>
        <p:nvSpPr>
          <p:cNvPr id="48" name="Rechthoek 69">
            <a:extLst>
              <a:ext uri="{FF2B5EF4-FFF2-40B4-BE49-F238E27FC236}">
                <a16:creationId xmlns:a16="http://schemas.microsoft.com/office/drawing/2014/main" id="{0E60FA77-488E-4586-94CB-C3D0486B965C}"/>
              </a:ext>
            </a:extLst>
          </p:cNvPr>
          <p:cNvSpPr/>
          <p:nvPr/>
        </p:nvSpPr>
        <p:spPr>
          <a:xfrm>
            <a:off x="6009982" y="1019297"/>
            <a:ext cx="1723211" cy="366382"/>
          </a:xfrm>
          <a:prstGeom prst="rect">
            <a:avLst/>
          </a:prstGeom>
          <a:solidFill>
            <a:srgbClr val="002060"/>
          </a:solidFill>
          <a:ln w="3175">
            <a:solidFill>
              <a:srgbClr val="002060"/>
            </a:solidFill>
            <a:miter lim="400000"/>
          </a:ln>
        </p:spPr>
        <p:txBody>
          <a:bodyPr lIns="19050" tIns="19050" rIns="19050" bIns="19050" rtlCol="0" anchor="ctr"/>
          <a:lstStyle/>
          <a:p>
            <a:pPr algn="ctr"/>
            <a:r>
              <a:rPr lang="nl-NL" sz="1500" dirty="0">
                <a:solidFill>
                  <a:srgbClr val="FFFFFF"/>
                </a:solidFill>
                <a:ea typeface="Helvetica Light"/>
                <a:cs typeface="Helvetica Light"/>
                <a:sym typeface="Helvetica Light"/>
              </a:rPr>
              <a:t>2028</a:t>
            </a:r>
          </a:p>
        </p:txBody>
      </p:sp>
      <p:sp>
        <p:nvSpPr>
          <p:cNvPr id="49" name="Rechthoek 69">
            <a:extLst>
              <a:ext uri="{FF2B5EF4-FFF2-40B4-BE49-F238E27FC236}">
                <a16:creationId xmlns:a16="http://schemas.microsoft.com/office/drawing/2014/main" id="{66388338-C440-4BD4-B035-FC06126ABF81}"/>
              </a:ext>
            </a:extLst>
          </p:cNvPr>
          <p:cNvSpPr/>
          <p:nvPr/>
        </p:nvSpPr>
        <p:spPr>
          <a:xfrm>
            <a:off x="7724551" y="1019297"/>
            <a:ext cx="1723211" cy="366382"/>
          </a:xfrm>
          <a:prstGeom prst="rect">
            <a:avLst/>
          </a:prstGeom>
          <a:solidFill>
            <a:srgbClr val="002060"/>
          </a:solidFill>
          <a:ln w="3175">
            <a:solidFill>
              <a:srgbClr val="002060"/>
            </a:solidFill>
            <a:miter lim="400000"/>
          </a:ln>
        </p:spPr>
        <p:txBody>
          <a:bodyPr lIns="19050" tIns="19050" rIns="19050" bIns="19050" rtlCol="0" anchor="ctr"/>
          <a:lstStyle/>
          <a:p>
            <a:pPr algn="ctr"/>
            <a:r>
              <a:rPr lang="nl-NL" sz="1500" dirty="0">
                <a:solidFill>
                  <a:srgbClr val="FFFFFF"/>
                </a:solidFill>
                <a:ea typeface="Helvetica Light"/>
                <a:cs typeface="Helvetica Light"/>
                <a:sym typeface="Helvetica Light"/>
              </a:rPr>
              <a:t>2029</a:t>
            </a:r>
          </a:p>
        </p:txBody>
      </p:sp>
      <p:sp>
        <p:nvSpPr>
          <p:cNvPr id="50" name="Rechthoek 69">
            <a:extLst>
              <a:ext uri="{FF2B5EF4-FFF2-40B4-BE49-F238E27FC236}">
                <a16:creationId xmlns:a16="http://schemas.microsoft.com/office/drawing/2014/main" id="{F8DACEE3-F059-45D6-BDC0-1D74F6E79603}"/>
              </a:ext>
            </a:extLst>
          </p:cNvPr>
          <p:cNvSpPr/>
          <p:nvPr/>
        </p:nvSpPr>
        <p:spPr>
          <a:xfrm>
            <a:off x="9439122" y="1019297"/>
            <a:ext cx="1723211" cy="366382"/>
          </a:xfrm>
          <a:prstGeom prst="rect">
            <a:avLst/>
          </a:prstGeom>
          <a:solidFill>
            <a:srgbClr val="002060"/>
          </a:solidFill>
          <a:ln w="3175">
            <a:solidFill>
              <a:srgbClr val="002060"/>
            </a:solidFill>
            <a:miter lim="400000"/>
          </a:ln>
        </p:spPr>
        <p:txBody>
          <a:bodyPr lIns="19050" tIns="19050" rIns="19050" bIns="19050" rtlCol="0" anchor="ctr"/>
          <a:lstStyle/>
          <a:p>
            <a:pPr algn="ctr"/>
            <a:r>
              <a:rPr lang="nl-NL" sz="1500" dirty="0">
                <a:solidFill>
                  <a:srgbClr val="FFFFFF"/>
                </a:solidFill>
                <a:ea typeface="Helvetica Light"/>
                <a:cs typeface="Helvetica Light"/>
                <a:sym typeface="Helvetica Light"/>
              </a:rPr>
              <a:t>2030</a:t>
            </a:r>
          </a:p>
        </p:txBody>
      </p:sp>
      <p:sp>
        <p:nvSpPr>
          <p:cNvPr id="3" name="Rechteck 2">
            <a:extLst>
              <a:ext uri="{FF2B5EF4-FFF2-40B4-BE49-F238E27FC236}">
                <a16:creationId xmlns:a16="http://schemas.microsoft.com/office/drawing/2014/main" id="{B8C5B247-BDBA-4FB3-8505-DECE01B67A91}"/>
              </a:ext>
            </a:extLst>
          </p:cNvPr>
          <p:cNvSpPr/>
          <p:nvPr/>
        </p:nvSpPr>
        <p:spPr bwMode="auto">
          <a:xfrm rot="20445961">
            <a:off x="7562371" y="351197"/>
            <a:ext cx="1786071" cy="495609"/>
          </a:xfrm>
          <a:prstGeom prst="rect">
            <a:avLst/>
          </a:prstGeom>
          <a:solidFill>
            <a:srgbClr val="FF0000"/>
          </a:solidFill>
          <a:ln w="9525">
            <a:noFill/>
            <a:miter lim="800000"/>
            <a:headEnd/>
            <a:tailEnd/>
          </a:ln>
          <a:effectLst>
            <a:outerShdw dist="35921" dir="2700000" algn="ctr" rotWithShape="0">
              <a:srgbClr val="808080"/>
            </a:outerShdw>
          </a:effectLst>
        </p:spPr>
        <p:txBody>
          <a:bodyPr rtlCol="0" anchor="ctr"/>
          <a:lstStyle/>
          <a:p>
            <a:pPr algn="ctr"/>
            <a:r>
              <a:rPr lang="de-DE" sz="1600" dirty="0">
                <a:solidFill>
                  <a:schemeClr val="bg1"/>
                </a:solidFill>
              </a:rPr>
              <a:t>Beispiel</a:t>
            </a:r>
          </a:p>
        </p:txBody>
      </p:sp>
    </p:spTree>
    <p:extLst>
      <p:ext uri="{BB962C8B-B14F-4D97-AF65-F5344CB8AC3E}">
        <p14:creationId xmlns:p14="http://schemas.microsoft.com/office/powerpoint/2010/main" val="2069565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B4785F-F087-4DCE-B67B-9A713C3F9E95}"/>
              </a:ext>
            </a:extLst>
          </p:cNvPr>
          <p:cNvSpPr>
            <a:spLocks noGrp="1"/>
          </p:cNvSpPr>
          <p:nvPr>
            <p:ph type="title"/>
          </p:nvPr>
        </p:nvSpPr>
        <p:spPr/>
        <p:txBody>
          <a:bodyPr/>
          <a:lstStyle/>
          <a:p>
            <a:r>
              <a:rPr lang="de-DE" dirty="0"/>
              <a:t>Schritt 1: Assessment</a:t>
            </a:r>
          </a:p>
        </p:txBody>
      </p:sp>
      <p:sp>
        <p:nvSpPr>
          <p:cNvPr id="4" name="Foliennummernplatzhalter 3">
            <a:extLst>
              <a:ext uri="{FF2B5EF4-FFF2-40B4-BE49-F238E27FC236}">
                <a16:creationId xmlns:a16="http://schemas.microsoft.com/office/drawing/2014/main" id="{03FE5E25-0961-4ECE-92D7-BB613D829AE0}"/>
              </a:ext>
            </a:extLst>
          </p:cNvPr>
          <p:cNvSpPr>
            <a:spLocks noGrp="1"/>
          </p:cNvSpPr>
          <p:nvPr>
            <p:ph type="sldNum" sz="quarter" idx="11"/>
          </p:nvPr>
        </p:nvSpPr>
        <p:spPr/>
        <p:txBody>
          <a:bodyPr/>
          <a:lstStyle/>
          <a:p>
            <a:pPr>
              <a:defRPr/>
            </a:pPr>
            <a:fld id="{7CC4FF6E-67C5-4A2B-91B3-B10951B92B94}" type="slidenum">
              <a:rPr lang="de-DE" smtClean="0"/>
              <a:pPr>
                <a:defRPr/>
              </a:pPr>
              <a:t>6</a:t>
            </a:fld>
            <a:endParaRPr lang="de-DE" dirty="0"/>
          </a:p>
        </p:txBody>
      </p:sp>
      <p:sp>
        <p:nvSpPr>
          <p:cNvPr id="5" name="Pfeil: Fünfeck 4">
            <a:extLst>
              <a:ext uri="{FF2B5EF4-FFF2-40B4-BE49-F238E27FC236}">
                <a16:creationId xmlns:a16="http://schemas.microsoft.com/office/drawing/2014/main" id="{C4542A32-200F-416A-98D7-EADD67884E4E}"/>
              </a:ext>
            </a:extLst>
          </p:cNvPr>
          <p:cNvSpPr/>
          <p:nvPr/>
        </p:nvSpPr>
        <p:spPr>
          <a:xfrm>
            <a:off x="2439754" y="1158617"/>
            <a:ext cx="6097208" cy="866274"/>
          </a:xfrm>
          <a:prstGeom prst="homePlate">
            <a:avLst>
              <a:gd name="adj" fmla="val 27177"/>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t>IT Assessment</a:t>
            </a:r>
          </a:p>
        </p:txBody>
      </p:sp>
      <p:sp>
        <p:nvSpPr>
          <p:cNvPr id="6" name="Rechteck: abgerundete Ecken 5">
            <a:extLst>
              <a:ext uri="{FF2B5EF4-FFF2-40B4-BE49-F238E27FC236}">
                <a16:creationId xmlns:a16="http://schemas.microsoft.com/office/drawing/2014/main" id="{FB2186EC-B63D-4E6B-8B98-A91D22CF9B09}"/>
              </a:ext>
            </a:extLst>
          </p:cNvPr>
          <p:cNvSpPr/>
          <p:nvPr/>
        </p:nvSpPr>
        <p:spPr>
          <a:xfrm>
            <a:off x="2374406" y="976606"/>
            <a:ext cx="1037305" cy="320610"/>
          </a:xfrm>
          <a:prstGeom prst="roundRect">
            <a:avLst/>
          </a:prstGeom>
          <a:solidFill>
            <a:srgbClr val="2B4E8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Schritt 1</a:t>
            </a:r>
          </a:p>
        </p:txBody>
      </p:sp>
      <p:sp>
        <p:nvSpPr>
          <p:cNvPr id="7" name="Rechteck 6">
            <a:extLst>
              <a:ext uri="{FF2B5EF4-FFF2-40B4-BE49-F238E27FC236}">
                <a16:creationId xmlns:a16="http://schemas.microsoft.com/office/drawing/2014/main" id="{102D0CE0-F3C9-4C93-BF62-7C5A1554EB0A}"/>
              </a:ext>
            </a:extLst>
          </p:cNvPr>
          <p:cNvSpPr/>
          <p:nvPr/>
        </p:nvSpPr>
        <p:spPr>
          <a:xfrm>
            <a:off x="2439754" y="3207373"/>
            <a:ext cx="6097208" cy="7858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180975" indent="-180975">
              <a:spcBef>
                <a:spcPts val="400"/>
              </a:spcBef>
              <a:spcAft>
                <a:spcPts val="400"/>
              </a:spcAft>
              <a:buFont typeface="Wingdings" panose="05000000000000000000" pitchFamily="2" charset="2"/>
              <a:buChar char="§"/>
            </a:pPr>
            <a:r>
              <a:rPr lang="de-DE" sz="1200" dirty="0">
                <a:solidFill>
                  <a:schemeClr val="tx1"/>
                </a:solidFill>
              </a:rPr>
              <a:t>Es werden ca. 10-15 Interviews in den Fachbereichen, IT und Geschäftsleitung geführt und  verschiedenste Dokumente, Pläne, etc. gesichtet.</a:t>
            </a:r>
          </a:p>
        </p:txBody>
      </p:sp>
      <p:sp>
        <p:nvSpPr>
          <p:cNvPr id="8" name="Rechteck 7">
            <a:extLst>
              <a:ext uri="{FF2B5EF4-FFF2-40B4-BE49-F238E27FC236}">
                <a16:creationId xmlns:a16="http://schemas.microsoft.com/office/drawing/2014/main" id="{4CECAA2C-421F-49FE-9FD2-E171F7DCB32F}"/>
              </a:ext>
            </a:extLst>
          </p:cNvPr>
          <p:cNvSpPr/>
          <p:nvPr/>
        </p:nvSpPr>
        <p:spPr>
          <a:xfrm>
            <a:off x="2439754" y="2196252"/>
            <a:ext cx="6097208" cy="8662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0" lvl="2" algn="ctr">
              <a:lnSpc>
                <a:spcPct val="150000"/>
              </a:lnSpc>
            </a:pPr>
            <a:r>
              <a:rPr lang="de-DE" sz="1200" dirty="0">
                <a:solidFill>
                  <a:schemeClr val="tx1"/>
                </a:solidFill>
              </a:rPr>
              <a:t>Im Assessment wird die Ausgangssituation (Zustand „A“) beleuchtet auf drei Ebenen: Strategic, Technology, Business und Digital Impact. </a:t>
            </a:r>
          </a:p>
        </p:txBody>
      </p:sp>
      <p:sp>
        <p:nvSpPr>
          <p:cNvPr id="10" name="Pfeil: Fünfeck 9">
            <a:extLst>
              <a:ext uri="{FF2B5EF4-FFF2-40B4-BE49-F238E27FC236}">
                <a16:creationId xmlns:a16="http://schemas.microsoft.com/office/drawing/2014/main" id="{83A6833B-3E7B-4E6A-9FD0-9D5F3DEF1FC8}"/>
              </a:ext>
            </a:extLst>
          </p:cNvPr>
          <p:cNvSpPr/>
          <p:nvPr/>
        </p:nvSpPr>
        <p:spPr>
          <a:xfrm>
            <a:off x="354217" y="2188001"/>
            <a:ext cx="2011299" cy="859049"/>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WAS wird damit erreicht?</a:t>
            </a:r>
          </a:p>
        </p:txBody>
      </p:sp>
      <p:sp>
        <p:nvSpPr>
          <p:cNvPr id="11" name="Pfeil: Fünfeck 10">
            <a:extLst>
              <a:ext uri="{FF2B5EF4-FFF2-40B4-BE49-F238E27FC236}">
                <a16:creationId xmlns:a16="http://schemas.microsoft.com/office/drawing/2014/main" id="{BAFF7205-1098-4154-A77A-A3F9D76F5B79}"/>
              </a:ext>
            </a:extLst>
          </p:cNvPr>
          <p:cNvSpPr/>
          <p:nvPr/>
        </p:nvSpPr>
        <p:spPr>
          <a:xfrm>
            <a:off x="363107" y="3207373"/>
            <a:ext cx="2011299" cy="785877"/>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WIE läuft das ab?</a:t>
            </a:r>
          </a:p>
        </p:txBody>
      </p:sp>
      <p:sp>
        <p:nvSpPr>
          <p:cNvPr id="12" name="Pfeil: Fünfeck 11">
            <a:extLst>
              <a:ext uri="{FF2B5EF4-FFF2-40B4-BE49-F238E27FC236}">
                <a16:creationId xmlns:a16="http://schemas.microsoft.com/office/drawing/2014/main" id="{603FF5A4-3FEF-415E-A97A-2A8ABD82798D}"/>
              </a:ext>
            </a:extLst>
          </p:cNvPr>
          <p:cNvSpPr/>
          <p:nvPr/>
        </p:nvSpPr>
        <p:spPr>
          <a:xfrm>
            <a:off x="363107" y="4153573"/>
            <a:ext cx="2011299" cy="953518"/>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WER liefert </a:t>
            </a:r>
          </a:p>
          <a:p>
            <a:pPr algn="ctr"/>
            <a:r>
              <a:rPr lang="de-DE" sz="1400" b="1" dirty="0"/>
              <a:t>WAS bis WANN</a:t>
            </a:r>
          </a:p>
        </p:txBody>
      </p:sp>
      <p:sp>
        <p:nvSpPr>
          <p:cNvPr id="13" name="Rechteck 12">
            <a:extLst>
              <a:ext uri="{FF2B5EF4-FFF2-40B4-BE49-F238E27FC236}">
                <a16:creationId xmlns:a16="http://schemas.microsoft.com/office/drawing/2014/main" id="{88DD2B81-E643-484B-BEF1-81564CA1BCD4}"/>
              </a:ext>
            </a:extLst>
          </p:cNvPr>
          <p:cNvSpPr/>
          <p:nvPr/>
        </p:nvSpPr>
        <p:spPr>
          <a:xfrm>
            <a:off x="2439754" y="4153573"/>
            <a:ext cx="6097208" cy="9535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180975" indent="-180975">
              <a:spcBef>
                <a:spcPts val="400"/>
              </a:spcBef>
              <a:spcAft>
                <a:spcPts val="400"/>
              </a:spcAft>
              <a:buFont typeface="Wingdings" panose="05000000000000000000" pitchFamily="2" charset="2"/>
              <a:buChar char="§"/>
            </a:pPr>
            <a:r>
              <a:rPr lang="de-DE" sz="1200" dirty="0">
                <a:solidFill>
                  <a:schemeClr val="tx1"/>
                </a:solidFill>
              </a:rPr>
              <a:t>Pro Interviewpartner ca. 20-30 Minuten vor Ort oder telefonisch</a:t>
            </a:r>
          </a:p>
          <a:p>
            <a:pPr marL="180975" indent="-180975">
              <a:spcBef>
                <a:spcPts val="400"/>
              </a:spcBef>
              <a:spcAft>
                <a:spcPts val="400"/>
              </a:spcAft>
              <a:buFont typeface="Wingdings" panose="05000000000000000000" pitchFamily="2" charset="2"/>
              <a:buChar char="§"/>
            </a:pPr>
            <a:r>
              <a:rPr lang="de-DE" sz="1200" dirty="0">
                <a:solidFill>
                  <a:schemeClr val="tx1"/>
                </a:solidFill>
              </a:rPr>
              <a:t>XY liefert eine Einschätzung des Reifegrades sowie einer Beschreibung der Stärken und Schwächen inklusive Reifegrad-Bewertung</a:t>
            </a:r>
          </a:p>
        </p:txBody>
      </p:sp>
      <p:sp>
        <p:nvSpPr>
          <p:cNvPr id="14" name="Pfeil: Fünfeck 13">
            <a:extLst>
              <a:ext uri="{FF2B5EF4-FFF2-40B4-BE49-F238E27FC236}">
                <a16:creationId xmlns:a16="http://schemas.microsoft.com/office/drawing/2014/main" id="{F506813A-522A-48F0-B6D3-523446758A02}"/>
              </a:ext>
            </a:extLst>
          </p:cNvPr>
          <p:cNvSpPr/>
          <p:nvPr/>
        </p:nvSpPr>
        <p:spPr>
          <a:xfrm>
            <a:off x="354218" y="5207870"/>
            <a:ext cx="2011299" cy="953518"/>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Teilnehmer</a:t>
            </a:r>
          </a:p>
        </p:txBody>
      </p:sp>
      <p:sp>
        <p:nvSpPr>
          <p:cNvPr id="22" name="Textfeld 21">
            <a:extLst>
              <a:ext uri="{FF2B5EF4-FFF2-40B4-BE49-F238E27FC236}">
                <a16:creationId xmlns:a16="http://schemas.microsoft.com/office/drawing/2014/main" id="{0D734561-2819-4D21-B70A-32C7301D58DD}"/>
              </a:ext>
            </a:extLst>
          </p:cNvPr>
          <p:cNvSpPr txBox="1"/>
          <p:nvPr/>
        </p:nvSpPr>
        <p:spPr>
          <a:xfrm>
            <a:off x="9892573" y="2609968"/>
            <a:ext cx="813043" cy="307777"/>
          </a:xfrm>
          <a:prstGeom prst="rect">
            <a:avLst/>
          </a:prstGeom>
          <a:noFill/>
        </p:spPr>
        <p:txBody>
          <a:bodyPr wrap="none" rtlCol="0">
            <a:spAutoFit/>
          </a:bodyPr>
          <a:lstStyle/>
          <a:p>
            <a:r>
              <a:rPr lang="de-DE" sz="1400" dirty="0"/>
              <a:t>Beispiel</a:t>
            </a:r>
          </a:p>
        </p:txBody>
      </p:sp>
      <p:sp>
        <p:nvSpPr>
          <p:cNvPr id="23" name="Rechteck 22">
            <a:extLst>
              <a:ext uri="{FF2B5EF4-FFF2-40B4-BE49-F238E27FC236}">
                <a16:creationId xmlns:a16="http://schemas.microsoft.com/office/drawing/2014/main" id="{CEE14CA1-7860-4C55-9904-55C81CE8CB12}"/>
              </a:ext>
            </a:extLst>
          </p:cNvPr>
          <p:cNvSpPr/>
          <p:nvPr/>
        </p:nvSpPr>
        <p:spPr>
          <a:xfrm>
            <a:off x="2439754" y="5207870"/>
            <a:ext cx="6097208" cy="9535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180975" indent="-180975">
              <a:spcBef>
                <a:spcPts val="400"/>
              </a:spcBef>
              <a:spcAft>
                <a:spcPts val="400"/>
              </a:spcAft>
              <a:buFont typeface="Wingdings" panose="05000000000000000000" pitchFamily="2" charset="2"/>
              <a:buChar char="§"/>
            </a:pPr>
            <a:r>
              <a:rPr lang="de-DE" sz="1200" dirty="0">
                <a:solidFill>
                  <a:schemeClr val="tx1"/>
                </a:solidFill>
              </a:rPr>
              <a:t>Ausgewählte Interviewpartner</a:t>
            </a:r>
          </a:p>
        </p:txBody>
      </p:sp>
      <p:pic>
        <p:nvPicPr>
          <p:cNvPr id="9" name="Grafik 8">
            <a:extLst>
              <a:ext uri="{FF2B5EF4-FFF2-40B4-BE49-F238E27FC236}">
                <a16:creationId xmlns:a16="http://schemas.microsoft.com/office/drawing/2014/main" id="{79A4D3DE-4D83-4AF0-910C-BE908548CF5D}"/>
              </a:ext>
            </a:extLst>
          </p:cNvPr>
          <p:cNvPicPr>
            <a:picLocks noChangeAspect="1"/>
          </p:cNvPicPr>
          <p:nvPr/>
        </p:nvPicPr>
        <p:blipFill>
          <a:blip r:embed="rId2"/>
          <a:stretch>
            <a:fillRect/>
          </a:stretch>
        </p:blipFill>
        <p:spPr>
          <a:xfrm>
            <a:off x="8441193" y="3163305"/>
            <a:ext cx="3961131" cy="2470462"/>
          </a:xfrm>
          <a:prstGeom prst="rect">
            <a:avLst/>
          </a:prstGeom>
        </p:spPr>
      </p:pic>
    </p:spTree>
    <p:extLst>
      <p:ext uri="{BB962C8B-B14F-4D97-AF65-F5344CB8AC3E}">
        <p14:creationId xmlns:p14="http://schemas.microsoft.com/office/powerpoint/2010/main" val="2512298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B4785F-F087-4DCE-B67B-9A713C3F9E95}"/>
              </a:ext>
            </a:extLst>
          </p:cNvPr>
          <p:cNvSpPr>
            <a:spLocks noGrp="1"/>
          </p:cNvSpPr>
          <p:nvPr>
            <p:ph type="title"/>
          </p:nvPr>
        </p:nvSpPr>
        <p:spPr/>
        <p:txBody>
          <a:bodyPr/>
          <a:lstStyle/>
          <a:p>
            <a:r>
              <a:rPr lang="de-DE" dirty="0"/>
              <a:t>Schritt 2: Zielbild 2030</a:t>
            </a:r>
          </a:p>
        </p:txBody>
      </p:sp>
      <p:sp>
        <p:nvSpPr>
          <p:cNvPr id="4" name="Foliennummernplatzhalter 3">
            <a:extLst>
              <a:ext uri="{FF2B5EF4-FFF2-40B4-BE49-F238E27FC236}">
                <a16:creationId xmlns:a16="http://schemas.microsoft.com/office/drawing/2014/main" id="{03FE5E25-0961-4ECE-92D7-BB613D829AE0}"/>
              </a:ext>
            </a:extLst>
          </p:cNvPr>
          <p:cNvSpPr>
            <a:spLocks noGrp="1"/>
          </p:cNvSpPr>
          <p:nvPr>
            <p:ph type="sldNum" sz="quarter" idx="11"/>
          </p:nvPr>
        </p:nvSpPr>
        <p:spPr/>
        <p:txBody>
          <a:bodyPr/>
          <a:lstStyle/>
          <a:p>
            <a:pPr>
              <a:defRPr/>
            </a:pPr>
            <a:fld id="{7CC4FF6E-67C5-4A2B-91B3-B10951B92B94}" type="slidenum">
              <a:rPr lang="de-DE" smtClean="0"/>
              <a:pPr>
                <a:defRPr/>
              </a:pPr>
              <a:t>7</a:t>
            </a:fld>
            <a:endParaRPr lang="de-DE" dirty="0"/>
          </a:p>
        </p:txBody>
      </p:sp>
      <p:sp>
        <p:nvSpPr>
          <p:cNvPr id="5" name="Pfeil: Fünfeck 4">
            <a:extLst>
              <a:ext uri="{FF2B5EF4-FFF2-40B4-BE49-F238E27FC236}">
                <a16:creationId xmlns:a16="http://schemas.microsoft.com/office/drawing/2014/main" id="{C4542A32-200F-416A-98D7-EADD67884E4E}"/>
              </a:ext>
            </a:extLst>
          </p:cNvPr>
          <p:cNvSpPr/>
          <p:nvPr/>
        </p:nvSpPr>
        <p:spPr>
          <a:xfrm>
            <a:off x="2439754" y="1158617"/>
            <a:ext cx="6097208" cy="866274"/>
          </a:xfrm>
          <a:prstGeom prst="homePlate">
            <a:avLst>
              <a:gd name="adj" fmla="val 27177"/>
            </a:avLst>
          </a:prstGeom>
          <a:solidFill>
            <a:srgbClr val="2A4F86"/>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t>ZIELBILD ABC GmbH</a:t>
            </a:r>
          </a:p>
        </p:txBody>
      </p:sp>
      <p:sp>
        <p:nvSpPr>
          <p:cNvPr id="6" name="Rechteck: abgerundete Ecken 5">
            <a:extLst>
              <a:ext uri="{FF2B5EF4-FFF2-40B4-BE49-F238E27FC236}">
                <a16:creationId xmlns:a16="http://schemas.microsoft.com/office/drawing/2014/main" id="{FB2186EC-B63D-4E6B-8B98-A91D22CF9B09}"/>
              </a:ext>
            </a:extLst>
          </p:cNvPr>
          <p:cNvSpPr/>
          <p:nvPr/>
        </p:nvSpPr>
        <p:spPr>
          <a:xfrm>
            <a:off x="2374406" y="976606"/>
            <a:ext cx="1037305" cy="320610"/>
          </a:xfrm>
          <a:prstGeom prst="roundRect">
            <a:avLst/>
          </a:prstGeom>
          <a:solidFill>
            <a:srgbClr val="2A4F86"/>
          </a:solidFill>
          <a:ln>
            <a:solidFill>
              <a:srgbClr val="333333"/>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Schritt 2</a:t>
            </a:r>
          </a:p>
        </p:txBody>
      </p:sp>
      <p:sp>
        <p:nvSpPr>
          <p:cNvPr id="7" name="Rechteck 6">
            <a:extLst>
              <a:ext uri="{FF2B5EF4-FFF2-40B4-BE49-F238E27FC236}">
                <a16:creationId xmlns:a16="http://schemas.microsoft.com/office/drawing/2014/main" id="{102D0CE0-F3C9-4C93-BF62-7C5A1554EB0A}"/>
              </a:ext>
            </a:extLst>
          </p:cNvPr>
          <p:cNvSpPr/>
          <p:nvPr/>
        </p:nvSpPr>
        <p:spPr>
          <a:xfrm>
            <a:off x="2439754" y="3207373"/>
            <a:ext cx="6097208" cy="7858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180975" indent="-180975">
              <a:spcBef>
                <a:spcPts val="400"/>
              </a:spcBef>
              <a:spcAft>
                <a:spcPts val="400"/>
              </a:spcAft>
              <a:buFont typeface="Wingdings" panose="05000000000000000000" pitchFamily="2" charset="2"/>
              <a:buChar char="§"/>
            </a:pPr>
            <a:r>
              <a:rPr lang="de-DE" sz="1200" dirty="0">
                <a:solidFill>
                  <a:schemeClr val="tx1"/>
                </a:solidFill>
              </a:rPr>
              <a:t>Im Rahmen von gemeinsamen Workshops entsteht ein gemeinsames „Zielbild ABC GmbH 2030“</a:t>
            </a:r>
          </a:p>
        </p:txBody>
      </p:sp>
      <p:sp>
        <p:nvSpPr>
          <p:cNvPr id="8" name="Rechteck 7">
            <a:extLst>
              <a:ext uri="{FF2B5EF4-FFF2-40B4-BE49-F238E27FC236}">
                <a16:creationId xmlns:a16="http://schemas.microsoft.com/office/drawing/2014/main" id="{4CECAA2C-421F-49FE-9FD2-E171F7DCB32F}"/>
              </a:ext>
            </a:extLst>
          </p:cNvPr>
          <p:cNvSpPr/>
          <p:nvPr/>
        </p:nvSpPr>
        <p:spPr>
          <a:xfrm>
            <a:off x="2439754" y="2196252"/>
            <a:ext cx="6097208" cy="8662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0" lvl="2" algn="ctr">
              <a:lnSpc>
                <a:spcPct val="150000"/>
              </a:lnSpc>
            </a:pPr>
            <a:r>
              <a:rPr lang="de-DE" sz="1200" dirty="0">
                <a:solidFill>
                  <a:schemeClr val="tx1"/>
                </a:solidFill>
              </a:rPr>
              <a:t>Transparenz und Klarheit im Top-Management und bei allen Mitarbeitern der ABC GmbH über das „Zielbild 2030“ (Wo wollen wir hin?) und damit Sicherheit bei allen anstehenden Entscheidungen über neue Anforderungen oder Re-Priorisierungen.</a:t>
            </a:r>
          </a:p>
        </p:txBody>
      </p:sp>
      <p:sp>
        <p:nvSpPr>
          <p:cNvPr id="10" name="Pfeil: Fünfeck 9">
            <a:extLst>
              <a:ext uri="{FF2B5EF4-FFF2-40B4-BE49-F238E27FC236}">
                <a16:creationId xmlns:a16="http://schemas.microsoft.com/office/drawing/2014/main" id="{83A6833B-3E7B-4E6A-9FD0-9D5F3DEF1FC8}"/>
              </a:ext>
            </a:extLst>
          </p:cNvPr>
          <p:cNvSpPr/>
          <p:nvPr/>
        </p:nvSpPr>
        <p:spPr>
          <a:xfrm>
            <a:off x="354217" y="2188001"/>
            <a:ext cx="2011299" cy="859049"/>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WAS wird damit erreicht?</a:t>
            </a:r>
          </a:p>
        </p:txBody>
      </p:sp>
      <p:sp>
        <p:nvSpPr>
          <p:cNvPr id="11" name="Pfeil: Fünfeck 10">
            <a:extLst>
              <a:ext uri="{FF2B5EF4-FFF2-40B4-BE49-F238E27FC236}">
                <a16:creationId xmlns:a16="http://schemas.microsoft.com/office/drawing/2014/main" id="{BAFF7205-1098-4154-A77A-A3F9D76F5B79}"/>
              </a:ext>
            </a:extLst>
          </p:cNvPr>
          <p:cNvSpPr/>
          <p:nvPr/>
        </p:nvSpPr>
        <p:spPr>
          <a:xfrm>
            <a:off x="363107" y="3207373"/>
            <a:ext cx="2011299" cy="785877"/>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WIE läuft das ab?</a:t>
            </a:r>
          </a:p>
        </p:txBody>
      </p:sp>
      <p:sp>
        <p:nvSpPr>
          <p:cNvPr id="12" name="Pfeil: Fünfeck 11">
            <a:extLst>
              <a:ext uri="{FF2B5EF4-FFF2-40B4-BE49-F238E27FC236}">
                <a16:creationId xmlns:a16="http://schemas.microsoft.com/office/drawing/2014/main" id="{603FF5A4-3FEF-415E-A97A-2A8ABD82798D}"/>
              </a:ext>
            </a:extLst>
          </p:cNvPr>
          <p:cNvSpPr/>
          <p:nvPr/>
        </p:nvSpPr>
        <p:spPr>
          <a:xfrm>
            <a:off x="363107" y="4153573"/>
            <a:ext cx="2011299" cy="953518"/>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WER liefert </a:t>
            </a:r>
          </a:p>
          <a:p>
            <a:pPr algn="ctr"/>
            <a:r>
              <a:rPr lang="de-DE" sz="1400" b="1" dirty="0"/>
              <a:t>WAS bis WANN</a:t>
            </a:r>
          </a:p>
        </p:txBody>
      </p:sp>
      <p:sp>
        <p:nvSpPr>
          <p:cNvPr id="13" name="Rechteck 12">
            <a:extLst>
              <a:ext uri="{FF2B5EF4-FFF2-40B4-BE49-F238E27FC236}">
                <a16:creationId xmlns:a16="http://schemas.microsoft.com/office/drawing/2014/main" id="{88DD2B81-E643-484B-BEF1-81564CA1BCD4}"/>
              </a:ext>
            </a:extLst>
          </p:cNvPr>
          <p:cNvSpPr/>
          <p:nvPr/>
        </p:nvSpPr>
        <p:spPr>
          <a:xfrm>
            <a:off x="2439754" y="4153573"/>
            <a:ext cx="6097208" cy="9535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180975" indent="-180975">
              <a:spcBef>
                <a:spcPts val="400"/>
              </a:spcBef>
              <a:spcAft>
                <a:spcPts val="400"/>
              </a:spcAft>
              <a:buFont typeface="Wingdings" panose="05000000000000000000" pitchFamily="2" charset="2"/>
              <a:buChar char="§"/>
            </a:pPr>
            <a:r>
              <a:rPr lang="de-DE" sz="1200" dirty="0">
                <a:solidFill>
                  <a:schemeClr val="tx1"/>
                </a:solidFill>
              </a:rPr>
              <a:t>Einladung und Beschreibung des Vorgehens an alle Teilnehmer</a:t>
            </a:r>
          </a:p>
          <a:p>
            <a:pPr marL="180975" indent="-180975">
              <a:spcBef>
                <a:spcPts val="400"/>
              </a:spcBef>
              <a:spcAft>
                <a:spcPts val="400"/>
              </a:spcAft>
              <a:buFont typeface="Wingdings" panose="05000000000000000000" pitchFamily="2" charset="2"/>
              <a:buChar char="§"/>
            </a:pPr>
            <a:r>
              <a:rPr lang="de-DE" sz="1200" dirty="0">
                <a:solidFill>
                  <a:schemeClr val="tx1"/>
                </a:solidFill>
              </a:rPr>
              <a:t>Zielbilderstellung (2 Workshops)</a:t>
            </a:r>
          </a:p>
          <a:p>
            <a:pPr marL="180975" indent="-180975">
              <a:spcBef>
                <a:spcPts val="400"/>
              </a:spcBef>
              <a:spcAft>
                <a:spcPts val="400"/>
              </a:spcAft>
              <a:buFont typeface="Wingdings" panose="05000000000000000000" pitchFamily="2" charset="2"/>
              <a:buChar char="§"/>
            </a:pPr>
            <a:r>
              <a:rPr lang="de-DE" sz="1200" dirty="0">
                <a:solidFill>
                  <a:schemeClr val="tx1"/>
                </a:solidFill>
              </a:rPr>
              <a:t>Finale Erstellung und Verabschiedung gemeinsames Zielbild</a:t>
            </a:r>
          </a:p>
        </p:txBody>
      </p:sp>
      <p:sp>
        <p:nvSpPr>
          <p:cNvPr id="14" name="Pfeil: Fünfeck 13">
            <a:extLst>
              <a:ext uri="{FF2B5EF4-FFF2-40B4-BE49-F238E27FC236}">
                <a16:creationId xmlns:a16="http://schemas.microsoft.com/office/drawing/2014/main" id="{F506813A-522A-48F0-B6D3-523446758A02}"/>
              </a:ext>
            </a:extLst>
          </p:cNvPr>
          <p:cNvSpPr/>
          <p:nvPr/>
        </p:nvSpPr>
        <p:spPr>
          <a:xfrm>
            <a:off x="354218" y="5207870"/>
            <a:ext cx="2011299" cy="953518"/>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Teilnehmer</a:t>
            </a:r>
          </a:p>
        </p:txBody>
      </p:sp>
      <p:sp>
        <p:nvSpPr>
          <p:cNvPr id="23" name="Rechteck 22">
            <a:extLst>
              <a:ext uri="{FF2B5EF4-FFF2-40B4-BE49-F238E27FC236}">
                <a16:creationId xmlns:a16="http://schemas.microsoft.com/office/drawing/2014/main" id="{CEE14CA1-7860-4C55-9904-55C81CE8CB12}"/>
              </a:ext>
            </a:extLst>
          </p:cNvPr>
          <p:cNvSpPr/>
          <p:nvPr/>
        </p:nvSpPr>
        <p:spPr>
          <a:xfrm>
            <a:off x="2439754" y="5207870"/>
            <a:ext cx="6097208" cy="9535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180975" indent="-180975">
              <a:spcBef>
                <a:spcPts val="400"/>
              </a:spcBef>
              <a:spcAft>
                <a:spcPts val="400"/>
              </a:spcAft>
              <a:buFont typeface="Wingdings" panose="05000000000000000000" pitchFamily="2" charset="2"/>
              <a:buChar char="§"/>
            </a:pPr>
            <a:r>
              <a:rPr lang="de-DE" sz="1200" dirty="0" err="1">
                <a:solidFill>
                  <a:schemeClr val="tx1"/>
                </a:solidFill>
              </a:rPr>
              <a:t>tbd</a:t>
            </a:r>
            <a:endParaRPr lang="de-DE" sz="1200" dirty="0">
              <a:solidFill>
                <a:schemeClr val="tx1"/>
              </a:solidFill>
            </a:endParaRPr>
          </a:p>
        </p:txBody>
      </p:sp>
      <p:pic>
        <p:nvPicPr>
          <p:cNvPr id="9" name="Grafik 8">
            <a:extLst>
              <a:ext uri="{FF2B5EF4-FFF2-40B4-BE49-F238E27FC236}">
                <a16:creationId xmlns:a16="http://schemas.microsoft.com/office/drawing/2014/main" id="{11B05BC1-72F2-429A-BED6-D08877F2B469}"/>
              </a:ext>
            </a:extLst>
          </p:cNvPr>
          <p:cNvPicPr>
            <a:picLocks noChangeAspect="1"/>
          </p:cNvPicPr>
          <p:nvPr/>
        </p:nvPicPr>
        <p:blipFill>
          <a:blip r:embed="rId2"/>
          <a:stretch>
            <a:fillRect/>
          </a:stretch>
        </p:blipFill>
        <p:spPr>
          <a:xfrm>
            <a:off x="9240166" y="3207373"/>
            <a:ext cx="2588727" cy="2133792"/>
          </a:xfrm>
          <a:prstGeom prst="rect">
            <a:avLst/>
          </a:prstGeom>
        </p:spPr>
      </p:pic>
      <p:sp>
        <p:nvSpPr>
          <p:cNvPr id="3" name="Rechteck 2">
            <a:extLst>
              <a:ext uri="{FF2B5EF4-FFF2-40B4-BE49-F238E27FC236}">
                <a16:creationId xmlns:a16="http://schemas.microsoft.com/office/drawing/2014/main" id="{45C82FC8-DE87-A957-225D-BB841F554F41}"/>
              </a:ext>
            </a:extLst>
          </p:cNvPr>
          <p:cNvSpPr/>
          <p:nvPr/>
        </p:nvSpPr>
        <p:spPr bwMode="auto">
          <a:xfrm>
            <a:off x="10422924" y="3768811"/>
            <a:ext cx="840260" cy="224439"/>
          </a:xfrm>
          <a:prstGeom prst="rect">
            <a:avLst/>
          </a:prstGeom>
          <a:solidFill>
            <a:schemeClr val="bg1">
              <a:lumMod val="95000"/>
            </a:schemeClr>
          </a:solidFill>
          <a:ln w="9525">
            <a:noFill/>
            <a:miter lim="800000"/>
            <a:headEnd/>
            <a:tailEnd/>
          </a:ln>
          <a:effectLst/>
        </p:spPr>
        <p:txBody>
          <a:bodyPr rtlCol="0" anchor="ctr"/>
          <a:lstStyle/>
          <a:p>
            <a:pPr algn="ctr"/>
            <a:endParaRPr lang="de-DE" sz="1600"/>
          </a:p>
        </p:txBody>
      </p:sp>
    </p:spTree>
    <p:extLst>
      <p:ext uri="{BB962C8B-B14F-4D97-AF65-F5344CB8AC3E}">
        <p14:creationId xmlns:p14="http://schemas.microsoft.com/office/powerpoint/2010/main" val="3878113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B4785F-F087-4DCE-B67B-9A713C3F9E95}"/>
              </a:ext>
            </a:extLst>
          </p:cNvPr>
          <p:cNvSpPr>
            <a:spLocks noGrp="1"/>
          </p:cNvSpPr>
          <p:nvPr>
            <p:ph type="title"/>
          </p:nvPr>
        </p:nvSpPr>
        <p:spPr/>
        <p:txBody>
          <a:bodyPr/>
          <a:lstStyle/>
          <a:p>
            <a:r>
              <a:rPr lang="de-DE" dirty="0"/>
              <a:t>Schritt 3: IT- und </a:t>
            </a:r>
            <a:r>
              <a:rPr lang="de-DE" dirty="0" err="1"/>
              <a:t>Digitalisierungsroadmap</a:t>
            </a:r>
            <a:endParaRPr lang="de-DE" dirty="0"/>
          </a:p>
        </p:txBody>
      </p:sp>
      <p:sp>
        <p:nvSpPr>
          <p:cNvPr id="4" name="Foliennummernplatzhalter 3">
            <a:extLst>
              <a:ext uri="{FF2B5EF4-FFF2-40B4-BE49-F238E27FC236}">
                <a16:creationId xmlns:a16="http://schemas.microsoft.com/office/drawing/2014/main" id="{03FE5E25-0961-4ECE-92D7-BB613D829AE0}"/>
              </a:ext>
            </a:extLst>
          </p:cNvPr>
          <p:cNvSpPr>
            <a:spLocks noGrp="1"/>
          </p:cNvSpPr>
          <p:nvPr>
            <p:ph type="sldNum" sz="quarter" idx="11"/>
          </p:nvPr>
        </p:nvSpPr>
        <p:spPr/>
        <p:txBody>
          <a:bodyPr/>
          <a:lstStyle/>
          <a:p>
            <a:pPr>
              <a:defRPr/>
            </a:pPr>
            <a:fld id="{7CC4FF6E-67C5-4A2B-91B3-B10951B92B94}" type="slidenum">
              <a:rPr lang="de-DE" smtClean="0"/>
              <a:pPr>
                <a:defRPr/>
              </a:pPr>
              <a:t>8</a:t>
            </a:fld>
            <a:endParaRPr lang="de-DE" dirty="0"/>
          </a:p>
        </p:txBody>
      </p:sp>
      <p:sp>
        <p:nvSpPr>
          <p:cNvPr id="5" name="Pfeil: Fünfeck 4">
            <a:extLst>
              <a:ext uri="{FF2B5EF4-FFF2-40B4-BE49-F238E27FC236}">
                <a16:creationId xmlns:a16="http://schemas.microsoft.com/office/drawing/2014/main" id="{C4542A32-200F-416A-98D7-EADD67884E4E}"/>
              </a:ext>
            </a:extLst>
          </p:cNvPr>
          <p:cNvSpPr/>
          <p:nvPr/>
        </p:nvSpPr>
        <p:spPr>
          <a:xfrm>
            <a:off x="2439754" y="1158617"/>
            <a:ext cx="6097208" cy="866274"/>
          </a:xfrm>
          <a:prstGeom prst="homePlate">
            <a:avLst>
              <a:gd name="adj" fmla="val 27177"/>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t>IT Roadmap</a:t>
            </a:r>
          </a:p>
        </p:txBody>
      </p:sp>
      <p:sp>
        <p:nvSpPr>
          <p:cNvPr id="6" name="Rechteck: abgerundete Ecken 5">
            <a:extLst>
              <a:ext uri="{FF2B5EF4-FFF2-40B4-BE49-F238E27FC236}">
                <a16:creationId xmlns:a16="http://schemas.microsoft.com/office/drawing/2014/main" id="{FB2186EC-B63D-4E6B-8B98-A91D22CF9B09}"/>
              </a:ext>
            </a:extLst>
          </p:cNvPr>
          <p:cNvSpPr/>
          <p:nvPr/>
        </p:nvSpPr>
        <p:spPr>
          <a:xfrm>
            <a:off x="2374406" y="976606"/>
            <a:ext cx="1037305" cy="320610"/>
          </a:xfrm>
          <a:prstGeom prst="roundRect">
            <a:avLst/>
          </a:prstGeom>
          <a:solidFill>
            <a:srgbClr val="2A4F8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Schritt 3</a:t>
            </a:r>
          </a:p>
        </p:txBody>
      </p:sp>
      <p:sp>
        <p:nvSpPr>
          <p:cNvPr id="7" name="Rechteck 6">
            <a:extLst>
              <a:ext uri="{FF2B5EF4-FFF2-40B4-BE49-F238E27FC236}">
                <a16:creationId xmlns:a16="http://schemas.microsoft.com/office/drawing/2014/main" id="{102D0CE0-F3C9-4C93-BF62-7C5A1554EB0A}"/>
              </a:ext>
            </a:extLst>
          </p:cNvPr>
          <p:cNvSpPr/>
          <p:nvPr/>
        </p:nvSpPr>
        <p:spPr>
          <a:xfrm>
            <a:off x="2439754" y="3207373"/>
            <a:ext cx="6097208" cy="7858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180975" indent="-180975">
              <a:spcBef>
                <a:spcPts val="400"/>
              </a:spcBef>
              <a:spcAft>
                <a:spcPts val="400"/>
              </a:spcAft>
              <a:buFont typeface="Wingdings" panose="05000000000000000000" pitchFamily="2" charset="2"/>
              <a:buChar char="§"/>
            </a:pPr>
            <a:r>
              <a:rPr lang="de-DE" sz="1200" dirty="0">
                <a:solidFill>
                  <a:schemeClr val="tx1"/>
                </a:solidFill>
              </a:rPr>
              <a:t>Jeder Teilnehmer bringt die Projekte ein, die aus seiner Sicht für die Erreichung des Zielbildes notwendig sind</a:t>
            </a:r>
          </a:p>
          <a:p>
            <a:pPr marL="180975" indent="-180975">
              <a:spcBef>
                <a:spcPts val="400"/>
              </a:spcBef>
              <a:spcAft>
                <a:spcPts val="400"/>
              </a:spcAft>
              <a:buFont typeface="Wingdings" panose="05000000000000000000" pitchFamily="2" charset="2"/>
              <a:buChar char="§"/>
            </a:pPr>
            <a:r>
              <a:rPr lang="de-DE" sz="1200" dirty="0">
                <a:solidFill>
                  <a:schemeClr val="tx1"/>
                </a:solidFill>
              </a:rPr>
              <a:t>Gemeinsame Definition, was wirklich nötig ist und wann wie als Projekt gesetzt werden soll</a:t>
            </a:r>
          </a:p>
        </p:txBody>
      </p:sp>
      <p:sp>
        <p:nvSpPr>
          <p:cNvPr id="8" name="Rechteck 7">
            <a:extLst>
              <a:ext uri="{FF2B5EF4-FFF2-40B4-BE49-F238E27FC236}">
                <a16:creationId xmlns:a16="http://schemas.microsoft.com/office/drawing/2014/main" id="{4CECAA2C-421F-49FE-9FD2-E171F7DCB32F}"/>
              </a:ext>
            </a:extLst>
          </p:cNvPr>
          <p:cNvSpPr/>
          <p:nvPr/>
        </p:nvSpPr>
        <p:spPr>
          <a:xfrm>
            <a:off x="2439754" y="2196252"/>
            <a:ext cx="6097208" cy="8662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0" lvl="2" algn="ctr">
              <a:lnSpc>
                <a:spcPct val="150000"/>
              </a:lnSpc>
            </a:pPr>
            <a:r>
              <a:rPr lang="de-DE" sz="1200" dirty="0">
                <a:solidFill>
                  <a:schemeClr val="tx1"/>
                </a:solidFill>
              </a:rPr>
              <a:t>Durch die Roadmap wird sehr klar, welche Projekte benötigt werden für die Erreichung des Zielbildes. Darüber hinaus wird transparent, wie groß der Aufwand sein wird. Dies schafft Transparenz und eine Planungsgrundlage für die notwendige Priorisierung aller Projekte.</a:t>
            </a:r>
          </a:p>
        </p:txBody>
      </p:sp>
      <p:sp>
        <p:nvSpPr>
          <p:cNvPr id="10" name="Pfeil: Fünfeck 9">
            <a:extLst>
              <a:ext uri="{FF2B5EF4-FFF2-40B4-BE49-F238E27FC236}">
                <a16:creationId xmlns:a16="http://schemas.microsoft.com/office/drawing/2014/main" id="{83A6833B-3E7B-4E6A-9FD0-9D5F3DEF1FC8}"/>
              </a:ext>
            </a:extLst>
          </p:cNvPr>
          <p:cNvSpPr/>
          <p:nvPr/>
        </p:nvSpPr>
        <p:spPr>
          <a:xfrm>
            <a:off x="354217" y="2188001"/>
            <a:ext cx="2011299" cy="859049"/>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WAS wird damit erreicht?</a:t>
            </a:r>
          </a:p>
        </p:txBody>
      </p:sp>
      <p:sp>
        <p:nvSpPr>
          <p:cNvPr id="11" name="Pfeil: Fünfeck 10">
            <a:extLst>
              <a:ext uri="{FF2B5EF4-FFF2-40B4-BE49-F238E27FC236}">
                <a16:creationId xmlns:a16="http://schemas.microsoft.com/office/drawing/2014/main" id="{BAFF7205-1098-4154-A77A-A3F9D76F5B79}"/>
              </a:ext>
            </a:extLst>
          </p:cNvPr>
          <p:cNvSpPr/>
          <p:nvPr/>
        </p:nvSpPr>
        <p:spPr>
          <a:xfrm>
            <a:off x="363107" y="3207373"/>
            <a:ext cx="2011299" cy="785877"/>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WIE läuft das ab?</a:t>
            </a:r>
          </a:p>
        </p:txBody>
      </p:sp>
      <p:sp>
        <p:nvSpPr>
          <p:cNvPr id="12" name="Pfeil: Fünfeck 11">
            <a:extLst>
              <a:ext uri="{FF2B5EF4-FFF2-40B4-BE49-F238E27FC236}">
                <a16:creationId xmlns:a16="http://schemas.microsoft.com/office/drawing/2014/main" id="{603FF5A4-3FEF-415E-A97A-2A8ABD82798D}"/>
              </a:ext>
            </a:extLst>
          </p:cNvPr>
          <p:cNvSpPr/>
          <p:nvPr/>
        </p:nvSpPr>
        <p:spPr>
          <a:xfrm>
            <a:off x="363107" y="4153573"/>
            <a:ext cx="2011299" cy="953518"/>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WER liefert </a:t>
            </a:r>
          </a:p>
          <a:p>
            <a:pPr algn="ctr"/>
            <a:r>
              <a:rPr lang="de-DE" sz="1400" b="1" dirty="0"/>
              <a:t>WAS bis WANN</a:t>
            </a:r>
          </a:p>
        </p:txBody>
      </p:sp>
      <p:sp>
        <p:nvSpPr>
          <p:cNvPr id="13" name="Rechteck 12">
            <a:extLst>
              <a:ext uri="{FF2B5EF4-FFF2-40B4-BE49-F238E27FC236}">
                <a16:creationId xmlns:a16="http://schemas.microsoft.com/office/drawing/2014/main" id="{88DD2B81-E643-484B-BEF1-81564CA1BCD4}"/>
              </a:ext>
            </a:extLst>
          </p:cNvPr>
          <p:cNvSpPr/>
          <p:nvPr/>
        </p:nvSpPr>
        <p:spPr>
          <a:xfrm>
            <a:off x="2439754" y="4153573"/>
            <a:ext cx="6097208" cy="9535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180975" indent="-180975">
              <a:spcBef>
                <a:spcPts val="400"/>
              </a:spcBef>
              <a:spcAft>
                <a:spcPts val="400"/>
              </a:spcAft>
              <a:buFont typeface="Wingdings" panose="05000000000000000000" pitchFamily="2" charset="2"/>
              <a:buChar char="§"/>
            </a:pPr>
            <a:r>
              <a:rPr lang="de-DE" sz="1200" dirty="0">
                <a:solidFill>
                  <a:schemeClr val="tx1"/>
                </a:solidFill>
              </a:rPr>
              <a:t>Start nach Verabschiedung des Zielbildes</a:t>
            </a:r>
          </a:p>
          <a:p>
            <a:pPr marL="180975" indent="-180975">
              <a:spcBef>
                <a:spcPts val="400"/>
              </a:spcBef>
              <a:spcAft>
                <a:spcPts val="400"/>
              </a:spcAft>
              <a:buFont typeface="Wingdings" panose="05000000000000000000" pitchFamily="2" charset="2"/>
              <a:buChar char="§"/>
            </a:pPr>
            <a:r>
              <a:rPr lang="de-DE" sz="1200" dirty="0">
                <a:solidFill>
                  <a:schemeClr val="tx1"/>
                </a:solidFill>
              </a:rPr>
              <a:t>Workshops zur gemeinsamen Evaluierung der notwendigen Projekte</a:t>
            </a:r>
          </a:p>
          <a:p>
            <a:pPr marL="180975" indent="-180975">
              <a:spcBef>
                <a:spcPts val="400"/>
              </a:spcBef>
              <a:spcAft>
                <a:spcPts val="400"/>
              </a:spcAft>
              <a:buFont typeface="Wingdings" panose="05000000000000000000" pitchFamily="2" charset="2"/>
              <a:buChar char="§"/>
            </a:pPr>
            <a:r>
              <a:rPr lang="de-DE" sz="1200" dirty="0">
                <a:solidFill>
                  <a:schemeClr val="tx1"/>
                </a:solidFill>
              </a:rPr>
              <a:t>Finaler Workshop zur Verabschiedung der Roadmap</a:t>
            </a:r>
          </a:p>
        </p:txBody>
      </p:sp>
      <p:sp>
        <p:nvSpPr>
          <p:cNvPr id="14" name="Pfeil: Fünfeck 13">
            <a:extLst>
              <a:ext uri="{FF2B5EF4-FFF2-40B4-BE49-F238E27FC236}">
                <a16:creationId xmlns:a16="http://schemas.microsoft.com/office/drawing/2014/main" id="{F506813A-522A-48F0-B6D3-523446758A02}"/>
              </a:ext>
            </a:extLst>
          </p:cNvPr>
          <p:cNvSpPr/>
          <p:nvPr/>
        </p:nvSpPr>
        <p:spPr>
          <a:xfrm>
            <a:off x="354218" y="5207870"/>
            <a:ext cx="2011299" cy="953518"/>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Teilnehmer</a:t>
            </a:r>
          </a:p>
        </p:txBody>
      </p:sp>
      <p:sp>
        <p:nvSpPr>
          <p:cNvPr id="23" name="Rechteck 22">
            <a:extLst>
              <a:ext uri="{FF2B5EF4-FFF2-40B4-BE49-F238E27FC236}">
                <a16:creationId xmlns:a16="http://schemas.microsoft.com/office/drawing/2014/main" id="{CEE14CA1-7860-4C55-9904-55C81CE8CB12}"/>
              </a:ext>
            </a:extLst>
          </p:cNvPr>
          <p:cNvSpPr/>
          <p:nvPr/>
        </p:nvSpPr>
        <p:spPr>
          <a:xfrm>
            <a:off x="2439754" y="5207870"/>
            <a:ext cx="6097208" cy="9535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180975" indent="-180975">
              <a:spcBef>
                <a:spcPts val="400"/>
              </a:spcBef>
              <a:spcAft>
                <a:spcPts val="400"/>
              </a:spcAft>
              <a:buFont typeface="Wingdings" panose="05000000000000000000" pitchFamily="2" charset="2"/>
              <a:buChar char="§"/>
            </a:pPr>
            <a:r>
              <a:rPr lang="de-DE" sz="1200" dirty="0">
                <a:solidFill>
                  <a:schemeClr val="tx1"/>
                </a:solidFill>
              </a:rPr>
              <a:t>…</a:t>
            </a:r>
          </a:p>
        </p:txBody>
      </p:sp>
      <p:pic>
        <p:nvPicPr>
          <p:cNvPr id="3" name="Grafik 2">
            <a:extLst>
              <a:ext uri="{FF2B5EF4-FFF2-40B4-BE49-F238E27FC236}">
                <a16:creationId xmlns:a16="http://schemas.microsoft.com/office/drawing/2014/main" id="{8DA26289-0D5A-4AA3-9E77-639B5E575F43}"/>
              </a:ext>
            </a:extLst>
          </p:cNvPr>
          <p:cNvPicPr>
            <a:picLocks noChangeAspect="1"/>
          </p:cNvPicPr>
          <p:nvPr/>
        </p:nvPicPr>
        <p:blipFill rotWithShape="1">
          <a:blip r:embed="rId2"/>
          <a:srcRect l="14091"/>
          <a:stretch/>
        </p:blipFill>
        <p:spPr>
          <a:xfrm>
            <a:off x="8602310" y="3275920"/>
            <a:ext cx="3371673" cy="1931950"/>
          </a:xfrm>
          <a:prstGeom prst="rect">
            <a:avLst/>
          </a:prstGeom>
        </p:spPr>
      </p:pic>
    </p:spTree>
    <p:extLst>
      <p:ext uri="{BB962C8B-B14F-4D97-AF65-F5344CB8AC3E}">
        <p14:creationId xmlns:p14="http://schemas.microsoft.com/office/powerpoint/2010/main" val="1303970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B4785F-F087-4DCE-B67B-9A713C3F9E95}"/>
              </a:ext>
            </a:extLst>
          </p:cNvPr>
          <p:cNvSpPr>
            <a:spLocks noGrp="1"/>
          </p:cNvSpPr>
          <p:nvPr>
            <p:ph type="title"/>
          </p:nvPr>
        </p:nvSpPr>
        <p:spPr/>
        <p:txBody>
          <a:bodyPr/>
          <a:lstStyle/>
          <a:p>
            <a:r>
              <a:rPr lang="de-DE" dirty="0"/>
              <a:t>Schritt 4: Priorisierung der Strategie-Roadmap</a:t>
            </a:r>
          </a:p>
        </p:txBody>
      </p:sp>
      <p:sp>
        <p:nvSpPr>
          <p:cNvPr id="4" name="Foliennummernplatzhalter 3">
            <a:extLst>
              <a:ext uri="{FF2B5EF4-FFF2-40B4-BE49-F238E27FC236}">
                <a16:creationId xmlns:a16="http://schemas.microsoft.com/office/drawing/2014/main" id="{03FE5E25-0961-4ECE-92D7-BB613D829AE0}"/>
              </a:ext>
            </a:extLst>
          </p:cNvPr>
          <p:cNvSpPr>
            <a:spLocks noGrp="1"/>
          </p:cNvSpPr>
          <p:nvPr>
            <p:ph type="sldNum" sz="quarter" idx="11"/>
          </p:nvPr>
        </p:nvSpPr>
        <p:spPr/>
        <p:txBody>
          <a:bodyPr/>
          <a:lstStyle/>
          <a:p>
            <a:pPr>
              <a:defRPr/>
            </a:pPr>
            <a:fld id="{7CC4FF6E-67C5-4A2B-91B3-B10951B92B94}" type="slidenum">
              <a:rPr lang="de-DE" smtClean="0"/>
              <a:pPr>
                <a:defRPr/>
              </a:pPr>
              <a:t>9</a:t>
            </a:fld>
            <a:endParaRPr lang="de-DE" dirty="0"/>
          </a:p>
        </p:txBody>
      </p:sp>
      <p:sp>
        <p:nvSpPr>
          <p:cNvPr id="5" name="Pfeil: Fünfeck 4">
            <a:extLst>
              <a:ext uri="{FF2B5EF4-FFF2-40B4-BE49-F238E27FC236}">
                <a16:creationId xmlns:a16="http://schemas.microsoft.com/office/drawing/2014/main" id="{C4542A32-200F-416A-98D7-EADD67884E4E}"/>
              </a:ext>
            </a:extLst>
          </p:cNvPr>
          <p:cNvSpPr/>
          <p:nvPr/>
        </p:nvSpPr>
        <p:spPr>
          <a:xfrm>
            <a:off x="2439754" y="1158617"/>
            <a:ext cx="6097208" cy="866274"/>
          </a:xfrm>
          <a:prstGeom prst="homePlate">
            <a:avLst>
              <a:gd name="adj" fmla="val 27177"/>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t>Priorisierung IT Roadmap</a:t>
            </a:r>
          </a:p>
        </p:txBody>
      </p:sp>
      <p:sp>
        <p:nvSpPr>
          <p:cNvPr id="6" name="Rechteck: abgerundete Ecken 5">
            <a:extLst>
              <a:ext uri="{FF2B5EF4-FFF2-40B4-BE49-F238E27FC236}">
                <a16:creationId xmlns:a16="http://schemas.microsoft.com/office/drawing/2014/main" id="{FB2186EC-B63D-4E6B-8B98-A91D22CF9B09}"/>
              </a:ext>
            </a:extLst>
          </p:cNvPr>
          <p:cNvSpPr/>
          <p:nvPr/>
        </p:nvSpPr>
        <p:spPr>
          <a:xfrm>
            <a:off x="2374406" y="976606"/>
            <a:ext cx="1037305" cy="320610"/>
          </a:xfrm>
          <a:prstGeom prst="roundRect">
            <a:avLst/>
          </a:prstGeom>
          <a:solidFill>
            <a:srgbClr val="2A4F8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Schritt 4</a:t>
            </a:r>
          </a:p>
        </p:txBody>
      </p:sp>
      <p:sp>
        <p:nvSpPr>
          <p:cNvPr id="7" name="Rechteck 6">
            <a:extLst>
              <a:ext uri="{FF2B5EF4-FFF2-40B4-BE49-F238E27FC236}">
                <a16:creationId xmlns:a16="http://schemas.microsoft.com/office/drawing/2014/main" id="{102D0CE0-F3C9-4C93-BF62-7C5A1554EB0A}"/>
              </a:ext>
            </a:extLst>
          </p:cNvPr>
          <p:cNvSpPr/>
          <p:nvPr/>
        </p:nvSpPr>
        <p:spPr>
          <a:xfrm>
            <a:off x="2439754" y="3207373"/>
            <a:ext cx="6097208" cy="8662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180975" indent="-180975">
              <a:spcBef>
                <a:spcPts val="200"/>
              </a:spcBef>
              <a:spcAft>
                <a:spcPts val="200"/>
              </a:spcAft>
              <a:buFont typeface="Wingdings" panose="05000000000000000000" pitchFamily="2" charset="2"/>
              <a:buChar char="§"/>
            </a:pPr>
            <a:r>
              <a:rPr lang="de-DE" sz="1200" dirty="0">
                <a:solidFill>
                  <a:schemeClr val="tx1"/>
                </a:solidFill>
              </a:rPr>
              <a:t>Jedes Projekt in der Roadmap wird auf </a:t>
            </a:r>
            <a:r>
              <a:rPr lang="de-DE" sz="1200" dirty="0" err="1">
                <a:solidFill>
                  <a:schemeClr val="tx1"/>
                </a:solidFill>
              </a:rPr>
              <a:t>RoI</a:t>
            </a:r>
            <a:r>
              <a:rPr lang="de-DE" sz="1200" dirty="0">
                <a:solidFill>
                  <a:schemeClr val="tx1"/>
                </a:solidFill>
              </a:rPr>
              <a:t> / Wirtschaftlichkeit und strategischen Nutzen geprüft.</a:t>
            </a:r>
          </a:p>
          <a:p>
            <a:pPr marL="180975" indent="-180975">
              <a:spcBef>
                <a:spcPts val="200"/>
              </a:spcBef>
              <a:spcAft>
                <a:spcPts val="200"/>
              </a:spcAft>
              <a:buFont typeface="Wingdings" panose="05000000000000000000" pitchFamily="2" charset="2"/>
              <a:buChar char="§"/>
            </a:pPr>
            <a:r>
              <a:rPr lang="de-DE" sz="1200" dirty="0">
                <a:solidFill>
                  <a:schemeClr val="tx1"/>
                </a:solidFill>
              </a:rPr>
              <a:t>NUR die hier im Raster befindlichen Projekte werden auch durchgeführt (Ausnahme: gesetzliche Anforderungen und End-</a:t>
            </a:r>
            <a:r>
              <a:rPr lang="de-DE" sz="1200" dirty="0" err="1">
                <a:solidFill>
                  <a:schemeClr val="tx1"/>
                </a:solidFill>
              </a:rPr>
              <a:t>of</a:t>
            </a:r>
            <a:r>
              <a:rPr lang="de-DE" sz="1200" dirty="0">
                <a:solidFill>
                  <a:schemeClr val="tx1"/>
                </a:solidFill>
              </a:rPr>
              <a:t>-Life-Systeme)</a:t>
            </a:r>
          </a:p>
        </p:txBody>
      </p:sp>
      <p:sp>
        <p:nvSpPr>
          <p:cNvPr id="8" name="Rechteck 7">
            <a:extLst>
              <a:ext uri="{FF2B5EF4-FFF2-40B4-BE49-F238E27FC236}">
                <a16:creationId xmlns:a16="http://schemas.microsoft.com/office/drawing/2014/main" id="{4CECAA2C-421F-49FE-9FD2-E171F7DCB32F}"/>
              </a:ext>
            </a:extLst>
          </p:cNvPr>
          <p:cNvSpPr/>
          <p:nvPr/>
        </p:nvSpPr>
        <p:spPr>
          <a:xfrm>
            <a:off x="2439754" y="2196252"/>
            <a:ext cx="6097208" cy="8662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0" lvl="2" algn="ctr">
              <a:lnSpc>
                <a:spcPct val="150000"/>
              </a:lnSpc>
            </a:pPr>
            <a:r>
              <a:rPr lang="de-DE" sz="1200" dirty="0">
                <a:solidFill>
                  <a:schemeClr val="tx1"/>
                </a:solidFill>
              </a:rPr>
              <a:t>Durch die Priorisierung aller Projekte nach </a:t>
            </a:r>
            <a:r>
              <a:rPr lang="de-DE" sz="1200" dirty="0" err="1">
                <a:solidFill>
                  <a:schemeClr val="tx1"/>
                </a:solidFill>
              </a:rPr>
              <a:t>RoI</a:t>
            </a:r>
            <a:r>
              <a:rPr lang="de-DE" sz="1200" dirty="0">
                <a:solidFill>
                  <a:schemeClr val="tx1"/>
                </a:solidFill>
              </a:rPr>
              <a:t> und strategischem Nutzen wird sichergestellt, dass die ABC GmbH nur in wirtschaftliche sinnvolle Projekte investiert und damit viel Kosten spart durch Konsequenz in der Projektauswahl</a:t>
            </a:r>
          </a:p>
        </p:txBody>
      </p:sp>
      <p:sp>
        <p:nvSpPr>
          <p:cNvPr id="10" name="Pfeil: Fünfeck 9">
            <a:extLst>
              <a:ext uri="{FF2B5EF4-FFF2-40B4-BE49-F238E27FC236}">
                <a16:creationId xmlns:a16="http://schemas.microsoft.com/office/drawing/2014/main" id="{83A6833B-3E7B-4E6A-9FD0-9D5F3DEF1FC8}"/>
              </a:ext>
            </a:extLst>
          </p:cNvPr>
          <p:cNvSpPr/>
          <p:nvPr/>
        </p:nvSpPr>
        <p:spPr>
          <a:xfrm>
            <a:off x="354217" y="2188001"/>
            <a:ext cx="2011299" cy="859049"/>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WAS wird damit erreicht?</a:t>
            </a:r>
          </a:p>
        </p:txBody>
      </p:sp>
      <p:sp>
        <p:nvSpPr>
          <p:cNvPr id="11" name="Pfeil: Fünfeck 10">
            <a:extLst>
              <a:ext uri="{FF2B5EF4-FFF2-40B4-BE49-F238E27FC236}">
                <a16:creationId xmlns:a16="http://schemas.microsoft.com/office/drawing/2014/main" id="{BAFF7205-1098-4154-A77A-A3F9D76F5B79}"/>
              </a:ext>
            </a:extLst>
          </p:cNvPr>
          <p:cNvSpPr/>
          <p:nvPr/>
        </p:nvSpPr>
        <p:spPr>
          <a:xfrm>
            <a:off x="363107" y="3207373"/>
            <a:ext cx="2011299" cy="866274"/>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WIE läuft das ab?</a:t>
            </a:r>
          </a:p>
        </p:txBody>
      </p:sp>
      <p:sp>
        <p:nvSpPr>
          <p:cNvPr id="12" name="Pfeil: Fünfeck 11">
            <a:extLst>
              <a:ext uri="{FF2B5EF4-FFF2-40B4-BE49-F238E27FC236}">
                <a16:creationId xmlns:a16="http://schemas.microsoft.com/office/drawing/2014/main" id="{603FF5A4-3FEF-415E-A97A-2A8ABD82798D}"/>
              </a:ext>
            </a:extLst>
          </p:cNvPr>
          <p:cNvSpPr/>
          <p:nvPr/>
        </p:nvSpPr>
        <p:spPr>
          <a:xfrm>
            <a:off x="363107" y="4196749"/>
            <a:ext cx="2011299" cy="910342"/>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WER liefert </a:t>
            </a:r>
          </a:p>
          <a:p>
            <a:pPr algn="ctr"/>
            <a:r>
              <a:rPr lang="de-DE" sz="1400" b="1" dirty="0"/>
              <a:t>WAS bis WANN</a:t>
            </a:r>
          </a:p>
        </p:txBody>
      </p:sp>
      <p:sp>
        <p:nvSpPr>
          <p:cNvPr id="13" name="Rechteck 12">
            <a:extLst>
              <a:ext uri="{FF2B5EF4-FFF2-40B4-BE49-F238E27FC236}">
                <a16:creationId xmlns:a16="http://schemas.microsoft.com/office/drawing/2014/main" id="{88DD2B81-E643-484B-BEF1-81564CA1BCD4}"/>
              </a:ext>
            </a:extLst>
          </p:cNvPr>
          <p:cNvSpPr/>
          <p:nvPr/>
        </p:nvSpPr>
        <p:spPr>
          <a:xfrm>
            <a:off x="2439754" y="4196749"/>
            <a:ext cx="6097208" cy="9103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pPr marL="180975" indent="-180975">
              <a:spcBef>
                <a:spcPts val="400"/>
              </a:spcBef>
              <a:spcAft>
                <a:spcPts val="400"/>
              </a:spcAft>
              <a:buFont typeface="Wingdings" panose="05000000000000000000" pitchFamily="2" charset="2"/>
              <a:buChar char="§"/>
            </a:pPr>
            <a:r>
              <a:rPr lang="de-DE" sz="1200" dirty="0">
                <a:solidFill>
                  <a:schemeClr val="tx1"/>
                </a:solidFill>
              </a:rPr>
              <a:t>Start nach Erstellung der Roadmap</a:t>
            </a:r>
          </a:p>
          <a:p>
            <a:pPr marL="180975" indent="-180975">
              <a:spcBef>
                <a:spcPts val="400"/>
              </a:spcBef>
              <a:spcAft>
                <a:spcPts val="400"/>
              </a:spcAft>
              <a:buFont typeface="Wingdings" panose="05000000000000000000" pitchFamily="2" charset="2"/>
              <a:buChar char="§"/>
            </a:pPr>
            <a:r>
              <a:rPr lang="de-DE" sz="1200" dirty="0">
                <a:solidFill>
                  <a:schemeClr val="tx1"/>
                </a:solidFill>
              </a:rPr>
              <a:t>Controlling bereitet vor und Management sowie Projekt-Teilnehmer entscheiden über finale Roadmap</a:t>
            </a:r>
          </a:p>
        </p:txBody>
      </p:sp>
      <p:sp>
        <p:nvSpPr>
          <p:cNvPr id="14" name="Pfeil: Fünfeck 13">
            <a:extLst>
              <a:ext uri="{FF2B5EF4-FFF2-40B4-BE49-F238E27FC236}">
                <a16:creationId xmlns:a16="http://schemas.microsoft.com/office/drawing/2014/main" id="{F506813A-522A-48F0-B6D3-523446758A02}"/>
              </a:ext>
            </a:extLst>
          </p:cNvPr>
          <p:cNvSpPr/>
          <p:nvPr/>
        </p:nvSpPr>
        <p:spPr>
          <a:xfrm>
            <a:off x="354218" y="5207870"/>
            <a:ext cx="2011299" cy="953518"/>
          </a:xfrm>
          <a:prstGeom prst="homePlate">
            <a:avLst>
              <a:gd name="adj" fmla="val 0"/>
            </a:avLst>
          </a:prstGeom>
          <a:solidFill>
            <a:srgbClr val="2A4F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Teilnehmer</a:t>
            </a:r>
          </a:p>
        </p:txBody>
      </p:sp>
      <p:sp>
        <p:nvSpPr>
          <p:cNvPr id="23" name="Rechteck 22">
            <a:extLst>
              <a:ext uri="{FF2B5EF4-FFF2-40B4-BE49-F238E27FC236}">
                <a16:creationId xmlns:a16="http://schemas.microsoft.com/office/drawing/2014/main" id="{CEE14CA1-7860-4C55-9904-55C81CE8CB12}"/>
              </a:ext>
            </a:extLst>
          </p:cNvPr>
          <p:cNvSpPr/>
          <p:nvPr/>
        </p:nvSpPr>
        <p:spPr>
          <a:xfrm>
            <a:off x="2439754" y="5207870"/>
            <a:ext cx="6097208" cy="9535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t"/>
          <a:lstStyle/>
          <a:p>
            <a:pPr marL="180975" indent="-180975">
              <a:spcBef>
                <a:spcPts val="400"/>
              </a:spcBef>
              <a:spcAft>
                <a:spcPts val="400"/>
              </a:spcAft>
              <a:buFont typeface="Wingdings" panose="05000000000000000000" pitchFamily="2" charset="2"/>
              <a:buChar char="§"/>
            </a:pPr>
            <a:r>
              <a:rPr lang="de-DE" sz="1200">
                <a:solidFill>
                  <a:schemeClr val="tx1"/>
                </a:solidFill>
              </a:rPr>
              <a:t> </a:t>
            </a:r>
            <a:r>
              <a:rPr lang="de-DE" sz="1200" dirty="0">
                <a:solidFill>
                  <a:schemeClr val="tx1"/>
                </a:solidFill>
              </a:rPr>
              <a:t>…</a:t>
            </a:r>
          </a:p>
        </p:txBody>
      </p:sp>
      <p:pic>
        <p:nvPicPr>
          <p:cNvPr id="9" name="Grafik 8">
            <a:extLst>
              <a:ext uri="{FF2B5EF4-FFF2-40B4-BE49-F238E27FC236}">
                <a16:creationId xmlns:a16="http://schemas.microsoft.com/office/drawing/2014/main" id="{864C00D2-A7C3-4DB2-B732-1644D34F177F}"/>
              </a:ext>
            </a:extLst>
          </p:cNvPr>
          <p:cNvPicPr>
            <a:picLocks noChangeAspect="1"/>
          </p:cNvPicPr>
          <p:nvPr/>
        </p:nvPicPr>
        <p:blipFill>
          <a:blip r:embed="rId2"/>
          <a:stretch>
            <a:fillRect/>
          </a:stretch>
        </p:blipFill>
        <p:spPr>
          <a:xfrm>
            <a:off x="8602310" y="3054587"/>
            <a:ext cx="3483850" cy="2201037"/>
          </a:xfrm>
          <a:prstGeom prst="rect">
            <a:avLst/>
          </a:prstGeom>
        </p:spPr>
      </p:pic>
    </p:spTree>
    <p:extLst>
      <p:ext uri="{BB962C8B-B14F-4D97-AF65-F5344CB8AC3E}">
        <p14:creationId xmlns:p14="http://schemas.microsoft.com/office/powerpoint/2010/main" val="1051019816"/>
      </p:ext>
    </p:extLst>
  </p:cSld>
  <p:clrMapOvr>
    <a:masterClrMapping/>
  </p:clrMapOvr>
</p:sld>
</file>

<file path=ppt/theme/theme1.xml><?xml version="1.0" encoding="utf-8"?>
<a:theme xmlns:a="http://schemas.openxmlformats.org/drawingml/2006/main" name="Vorlage Johanning IT Management Powerpoint">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lumMod val="50000"/>
          </a:schemeClr>
        </a:solidFill>
        <a:ln w="9525">
          <a:noFill/>
          <a:miter lim="800000"/>
          <a:headEnd/>
          <a:tailEnd/>
        </a:ln>
        <a:effectLst>
          <a:outerShdw dist="35921" dir="2700000" algn="ctr" rotWithShape="0">
            <a:srgbClr val="808080"/>
          </a:outerShdw>
        </a:effectLst>
      </a:spPr>
      <a:bodyPr/>
      <a:lstStyle>
        <a:defPPr>
          <a:defRPr sz="1600"/>
        </a:defPPr>
      </a:lstStyle>
    </a:spDef>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Vorlage Johanning IT Management Powerpoint</Template>
  <TotalTime>0</TotalTime>
  <Words>1264</Words>
  <Application>Microsoft Office PowerPoint</Application>
  <PresentationFormat>Breitbild</PresentationFormat>
  <Paragraphs>230</Paragraphs>
  <Slides>11</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11</vt:i4>
      </vt:variant>
    </vt:vector>
  </HeadingPairs>
  <TitlesOfParts>
    <vt:vector size="16" baseType="lpstr">
      <vt:lpstr>Arial</vt:lpstr>
      <vt:lpstr>Calibri</vt:lpstr>
      <vt:lpstr>Helvetica Light</vt:lpstr>
      <vt:lpstr>Wingdings</vt:lpstr>
      <vt:lpstr>Vorlage Johanning IT Management Powerpoint</vt:lpstr>
      <vt:lpstr>IT-Roadmap  Vorgehensmodell</vt:lpstr>
      <vt:lpstr>Wie wird die Strategie-Roadmap entwickelt?</vt:lpstr>
      <vt:lpstr>Die IT- und Digitalisierungsroadmap im Überblick</vt:lpstr>
      <vt:lpstr>Die IT-Roadmap mit Projekten</vt:lpstr>
      <vt:lpstr>Die IT-Roadmap – Alternative Perspektive</vt:lpstr>
      <vt:lpstr>Schritt 1: Assessment</vt:lpstr>
      <vt:lpstr>Schritt 2: Zielbild 2030</vt:lpstr>
      <vt:lpstr>Schritt 3: IT- und Digitalisierungsroadmap</vt:lpstr>
      <vt:lpstr>Schritt 4: Priorisierung der Strategie-Roadmap</vt:lpstr>
      <vt:lpstr>Schritt 4.1: Die Planung der Budgets und Kapazitäten [optional]</vt:lpstr>
      <vt:lpstr>Schritt 5: Gap-Analyse und Maßnahmenkatalog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FACTSHEET Johanning IT Management</dc:title>
  <dc:creator>Volker</dc:creator>
  <cp:lastModifiedBy>Volker Johanning</cp:lastModifiedBy>
  <cp:revision>1174</cp:revision>
  <cp:lastPrinted>2019-08-29T08:33:32Z</cp:lastPrinted>
  <dcterms:created xsi:type="dcterms:W3CDTF">2012-05-14T13:16:00Z</dcterms:created>
  <dcterms:modified xsi:type="dcterms:W3CDTF">2024-06-11T07:22:34Z</dcterms:modified>
</cp:coreProperties>
</file>