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8" r:id="rId2"/>
    <p:sldId id="382" r:id="rId3"/>
    <p:sldId id="381" r:id="rId4"/>
    <p:sldId id="292" r:id="rId5"/>
    <p:sldId id="303" r:id="rId6"/>
    <p:sldId id="306" r:id="rId7"/>
    <p:sldId id="304" r:id="rId8"/>
    <p:sldId id="305" r:id="rId9"/>
  </p:sldIdLst>
  <p:sldSz cx="12192000" cy="6858000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E86"/>
    <a:srgbClr val="DDDDDD"/>
    <a:srgbClr val="2A4F86"/>
    <a:srgbClr val="E8E8E8"/>
    <a:srgbClr val="4281BE"/>
    <a:srgbClr val="0070C0"/>
    <a:srgbClr val="333333"/>
    <a:srgbClr val="BD0303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17A520-B269-422B-A3F3-C91C298608AC}" v="1" dt="2019-11-04T13:58:28.8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120" y="18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lker Johanning" userId="85d9f9d0674acd1e" providerId="LiveId" clId="{6BA4FC22-DC3C-48AC-A2B2-769E003ED4C8}"/>
    <pc:docChg chg="delSld modSld sldOrd">
      <pc:chgData name="Volker Johanning" userId="85d9f9d0674acd1e" providerId="LiveId" clId="{6BA4FC22-DC3C-48AC-A2B2-769E003ED4C8}" dt="2019-11-04T13:58:32.270" v="10" actId="2696"/>
      <pc:docMkLst>
        <pc:docMk/>
      </pc:docMkLst>
      <pc:sldChg chg="modSp">
        <pc:chgData name="Volker Johanning" userId="85d9f9d0674acd1e" providerId="LiveId" clId="{6BA4FC22-DC3C-48AC-A2B2-769E003ED4C8}" dt="2019-11-04T13:58:09.753" v="6" actId="20577"/>
        <pc:sldMkLst>
          <pc:docMk/>
          <pc:sldMk cId="0" sldId="298"/>
        </pc:sldMkLst>
        <pc:spChg chg="mod">
          <ac:chgData name="Volker Johanning" userId="85d9f9d0674acd1e" providerId="LiveId" clId="{6BA4FC22-DC3C-48AC-A2B2-769E003ED4C8}" dt="2019-11-04T13:58:09.753" v="6" actId="20577"/>
          <ac:spMkLst>
            <pc:docMk/>
            <pc:sldMk cId="0" sldId="298"/>
            <ac:spMk id="2" creationId="{00000000-0000-0000-0000-000000000000}"/>
          </ac:spMkLst>
        </pc:spChg>
      </pc:sldChg>
      <pc:sldChg chg="del">
        <pc:chgData name="Volker Johanning" userId="85d9f9d0674acd1e" providerId="LiveId" clId="{6BA4FC22-DC3C-48AC-A2B2-769E003ED4C8}" dt="2019-11-04T13:58:15.853" v="7" actId="2696"/>
        <pc:sldMkLst>
          <pc:docMk/>
          <pc:sldMk cId="2279119139" sldId="360"/>
        </pc:sldMkLst>
      </pc:sldChg>
      <pc:sldChg chg="del">
        <pc:chgData name="Volker Johanning" userId="85d9f9d0674acd1e" providerId="LiveId" clId="{6BA4FC22-DC3C-48AC-A2B2-769E003ED4C8}" dt="2019-11-04T13:58:32.270" v="10" actId="2696"/>
        <pc:sldMkLst>
          <pc:docMk/>
          <pc:sldMk cId="3413447080" sldId="374"/>
        </pc:sldMkLst>
      </pc:sldChg>
      <pc:sldChg chg="ord">
        <pc:chgData name="Volker Johanning" userId="85d9f9d0674acd1e" providerId="LiveId" clId="{6BA4FC22-DC3C-48AC-A2B2-769E003ED4C8}" dt="2019-11-04T13:58:28.853" v="8"/>
        <pc:sldMkLst>
          <pc:docMk/>
          <pc:sldMk cId="1532183402" sldId="381"/>
        </pc:sldMkLst>
      </pc:sldChg>
      <pc:sldChg chg="del">
        <pc:chgData name="Volker Johanning" userId="85d9f9d0674acd1e" providerId="LiveId" clId="{6BA4FC22-DC3C-48AC-A2B2-769E003ED4C8}" dt="2019-11-04T13:58:32.253" v="9" actId="2696"/>
        <pc:sldMkLst>
          <pc:docMk/>
          <pc:sldMk cId="2367326750" sldId="38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Strategic Impact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IST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Tabelle1!$A$2:$A$9</c:f>
              <c:strCache>
                <c:ptCount val="8"/>
                <c:pt idx="0">
                  <c:v>IT Zielbild</c:v>
                </c:pt>
                <c:pt idx="1">
                  <c:v>IT Organisation</c:v>
                </c:pt>
                <c:pt idx="2">
                  <c:v>IT Leadership</c:v>
                </c:pt>
                <c:pt idx="3">
                  <c:v>IT Governance</c:v>
                </c:pt>
                <c:pt idx="4">
                  <c:v>IT Portfolio Management</c:v>
                </c:pt>
                <c:pt idx="5">
                  <c:v>IT Project Management</c:v>
                </c:pt>
                <c:pt idx="6">
                  <c:v>IT Demand Management</c:v>
                </c:pt>
                <c:pt idx="7">
                  <c:v>IT Controlling &amp; IT Legal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FC-4EC9-A266-971E3EA43BA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SOLL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Tabelle1!$A$2:$A$9</c:f>
              <c:strCache>
                <c:ptCount val="8"/>
                <c:pt idx="0">
                  <c:v>IT Zielbild</c:v>
                </c:pt>
                <c:pt idx="1">
                  <c:v>IT Organisation</c:v>
                </c:pt>
                <c:pt idx="2">
                  <c:v>IT Leadership</c:v>
                </c:pt>
                <c:pt idx="3">
                  <c:v>IT Governance</c:v>
                </c:pt>
                <c:pt idx="4">
                  <c:v>IT Portfolio Management</c:v>
                </c:pt>
                <c:pt idx="5">
                  <c:v>IT Project Management</c:v>
                </c:pt>
                <c:pt idx="6">
                  <c:v>IT Demand Management</c:v>
                </c:pt>
                <c:pt idx="7">
                  <c:v>IT Controlling &amp; IT Legal</c:v>
                </c:pt>
              </c:strCache>
            </c:strRef>
          </c:cat>
          <c:val>
            <c:numRef>
              <c:f>Tabelle1!$C$2:$C$9</c:f>
              <c:numCache>
                <c:formatCode>General</c:formatCode>
                <c:ptCount val="8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FC-4EC9-A266-971E3EA43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14704"/>
        <c:axId val="54615688"/>
      </c:radarChart>
      <c:catAx>
        <c:axId val="54614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615688"/>
        <c:crosses val="autoZero"/>
        <c:auto val="1"/>
        <c:lblAlgn val="ctr"/>
        <c:lblOffset val="100"/>
        <c:noMultiLvlLbl val="0"/>
      </c:catAx>
      <c:valAx>
        <c:axId val="5461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@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6147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Strategic Impact</a:t>
            </a:r>
          </a:p>
        </c:rich>
      </c:tx>
      <c:layout>
        <c:manualLayout>
          <c:xMode val="edge"/>
          <c:yMode val="edge"/>
          <c:x val="0.41403811089034431"/>
          <c:y val="8.324353518907425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IST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Tabelle1!$A$2:$A$9</c:f>
              <c:strCache>
                <c:ptCount val="8"/>
                <c:pt idx="0">
                  <c:v>IT Zielbild</c:v>
                </c:pt>
                <c:pt idx="1">
                  <c:v>IT Organisation</c:v>
                </c:pt>
                <c:pt idx="2">
                  <c:v>IT Leadership</c:v>
                </c:pt>
                <c:pt idx="3">
                  <c:v>IT Governance</c:v>
                </c:pt>
                <c:pt idx="4">
                  <c:v>IT Portfolio Management</c:v>
                </c:pt>
                <c:pt idx="5">
                  <c:v>IT Project Management</c:v>
                </c:pt>
                <c:pt idx="6">
                  <c:v>IT Demand Management</c:v>
                </c:pt>
                <c:pt idx="7">
                  <c:v>IT Controlling &amp; IT Legal</c:v>
                </c:pt>
              </c:strCache>
            </c:strRef>
          </c:cat>
          <c:val>
            <c:numRef>
              <c:f>Tabelle1!$B$2:$B$9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0-21FC-4EC9-A266-971E3EA43BA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SOLL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Tabelle1!$A$2:$A$9</c:f>
              <c:strCache>
                <c:ptCount val="8"/>
                <c:pt idx="0">
                  <c:v>IT Zielbild</c:v>
                </c:pt>
                <c:pt idx="1">
                  <c:v>IT Organisation</c:v>
                </c:pt>
                <c:pt idx="2">
                  <c:v>IT Leadership</c:v>
                </c:pt>
                <c:pt idx="3">
                  <c:v>IT Governance</c:v>
                </c:pt>
                <c:pt idx="4">
                  <c:v>IT Portfolio Management</c:v>
                </c:pt>
                <c:pt idx="5">
                  <c:v>IT Project Management</c:v>
                </c:pt>
                <c:pt idx="6">
                  <c:v>IT Demand Management</c:v>
                </c:pt>
                <c:pt idx="7">
                  <c:v>IT Controlling &amp; IT Legal</c:v>
                </c:pt>
              </c:strCache>
            </c:strRef>
          </c:cat>
          <c:val>
            <c:numRef>
              <c:f>Tabelle1!$C$2:$C$9</c:f>
              <c:numCache>
                <c:formatCode>General</c:formatCode>
                <c:ptCount val="8"/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FC-4EC9-A266-971E3EA43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14704"/>
        <c:axId val="54615688"/>
      </c:radarChart>
      <c:catAx>
        <c:axId val="54614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615688"/>
        <c:crosses val="autoZero"/>
        <c:auto val="1"/>
        <c:lblAlgn val="ctr"/>
        <c:lblOffset val="100"/>
        <c:noMultiLvlLbl val="0"/>
      </c:catAx>
      <c:valAx>
        <c:axId val="5461568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@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6147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Business Impact</a:t>
            </a:r>
          </a:p>
        </c:rich>
      </c:tx>
      <c:layout>
        <c:manualLayout>
          <c:xMode val="edge"/>
          <c:yMode val="edge"/>
          <c:x val="0.41403811089034431"/>
          <c:y val="8.324353518907425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IST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Controling</c:v>
                </c:pt>
                <c:pt idx="1">
                  <c:v>Finance &amp; Accounting</c:v>
                </c:pt>
                <c:pt idx="2">
                  <c:v>Personal / HR</c:v>
                </c:pt>
                <c:pt idx="3">
                  <c:v>Technische Entwicklung (R&amp;D)</c:v>
                </c:pt>
                <c:pt idx="4">
                  <c:v>Logistik</c:v>
                </c:pt>
                <c:pt idx="5">
                  <c:v>Qualität</c:v>
                </c:pt>
                <c:pt idx="6">
                  <c:v>Produktion</c:v>
                </c:pt>
                <c:pt idx="7">
                  <c:v>Marketing</c:v>
                </c:pt>
                <c:pt idx="8">
                  <c:v>Vertrieb</c:v>
                </c:pt>
                <c:pt idx="9">
                  <c:v>Geschäftsführung</c:v>
                </c:pt>
              </c:strCache>
            </c:strRef>
          </c:cat>
          <c:val>
            <c:numRef>
              <c:f>Tabelle1!$B$2:$B$11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0-21FC-4EC9-A266-971E3EA43BA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SOLL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Tabelle1!$A$2:$A$11</c:f>
              <c:strCache>
                <c:ptCount val="10"/>
                <c:pt idx="0">
                  <c:v>Controling</c:v>
                </c:pt>
                <c:pt idx="1">
                  <c:v>Finance &amp; Accounting</c:v>
                </c:pt>
                <c:pt idx="2">
                  <c:v>Personal / HR</c:v>
                </c:pt>
                <c:pt idx="3">
                  <c:v>Technische Entwicklung (R&amp;D)</c:v>
                </c:pt>
                <c:pt idx="4">
                  <c:v>Logistik</c:v>
                </c:pt>
                <c:pt idx="5">
                  <c:v>Qualität</c:v>
                </c:pt>
                <c:pt idx="6">
                  <c:v>Produktion</c:v>
                </c:pt>
                <c:pt idx="7">
                  <c:v>Marketing</c:v>
                </c:pt>
                <c:pt idx="8">
                  <c:v>Vertrieb</c:v>
                </c:pt>
                <c:pt idx="9">
                  <c:v>Geschäftsführung</c:v>
                </c:pt>
              </c:strCache>
            </c:strRef>
          </c:cat>
          <c:val>
            <c:numRef>
              <c:f>Tabelle1!$C$2:$C$11</c:f>
              <c:numCache>
                <c:formatCode>General</c:formatCode>
                <c:ptCount val="10"/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FC-4EC9-A266-971E3EA43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14704"/>
        <c:axId val="54615688"/>
      </c:radarChart>
      <c:catAx>
        <c:axId val="54614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615688"/>
        <c:crosses val="autoZero"/>
        <c:auto val="1"/>
        <c:lblAlgn val="ctr"/>
        <c:lblOffset val="100"/>
        <c:noMultiLvlLbl val="0"/>
      </c:catAx>
      <c:valAx>
        <c:axId val="5461568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@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6147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Technology Impact</a:t>
            </a:r>
          </a:p>
        </c:rich>
      </c:tx>
      <c:layout>
        <c:manualLayout>
          <c:xMode val="edge"/>
          <c:yMode val="edge"/>
          <c:x val="0.41403811089034431"/>
          <c:y val="8.324353518907425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IST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IT Architektur / Systemlandschaft</c:v>
                </c:pt>
                <c:pt idx="1">
                  <c:v>IT Operations - Netzwerk (WAN/LAN)</c:v>
                </c:pt>
                <c:pt idx="2">
                  <c:v>IT Operations - Rechenzentrum</c:v>
                </c:pt>
                <c:pt idx="3">
                  <c:v>IT Operations - Support</c:v>
                </c:pt>
                <c:pt idx="4">
                  <c:v>IT Security</c:v>
                </c:pt>
                <c:pt idx="5">
                  <c:v>ITIL-Servicemanagement</c:v>
                </c:pt>
                <c:pt idx="6">
                  <c:v>IT-Risikomanagement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0-21FC-4EC9-A266-971E3EA43BA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SOLL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IT Architektur / Systemlandschaft</c:v>
                </c:pt>
                <c:pt idx="1">
                  <c:v>IT Operations - Netzwerk (WAN/LAN)</c:v>
                </c:pt>
                <c:pt idx="2">
                  <c:v>IT Operations - Rechenzentrum</c:v>
                </c:pt>
                <c:pt idx="3">
                  <c:v>IT Operations - Support</c:v>
                </c:pt>
                <c:pt idx="4">
                  <c:v>IT Security</c:v>
                </c:pt>
                <c:pt idx="5">
                  <c:v>ITIL-Servicemanagement</c:v>
                </c:pt>
                <c:pt idx="6">
                  <c:v>IT-Risikomanagement</c:v>
                </c:pt>
              </c:strCache>
            </c:strRef>
          </c:cat>
          <c:val>
            <c:numRef>
              <c:f>Tabelle1!$C$2:$C$8</c:f>
              <c:numCache>
                <c:formatCode>General</c:formatCode>
                <c:ptCount val="7"/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FC-4EC9-A266-971E3EA43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14704"/>
        <c:axId val="54615688"/>
      </c:radarChart>
      <c:catAx>
        <c:axId val="54614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615688"/>
        <c:crosses val="autoZero"/>
        <c:auto val="1"/>
        <c:lblAlgn val="ctr"/>
        <c:lblOffset val="100"/>
        <c:noMultiLvlLbl val="0"/>
      </c:catAx>
      <c:valAx>
        <c:axId val="5461568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@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6147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Digital Impact</a:t>
            </a:r>
          </a:p>
        </c:rich>
      </c:tx>
      <c:layout>
        <c:manualLayout>
          <c:xMode val="edge"/>
          <c:yMode val="edge"/>
          <c:x val="0.41403811089034431"/>
          <c:y val="8.324353518907425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IST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Digitale Strategie und Roadmap</c:v>
                </c:pt>
                <c:pt idx="1">
                  <c:v>Cloud Strategy</c:v>
                </c:pt>
                <c:pt idx="2">
                  <c:v>Portal-/Plattform-Strategie</c:v>
                </c:pt>
                <c:pt idx="3">
                  <c:v>BI-/Big-Data Strategie</c:v>
                </c:pt>
                <c:pt idx="4">
                  <c:v>Know-how Künstliche Intelligenz</c:v>
                </c:pt>
                <c:pt idx="5">
                  <c:v>Know-how Big Data / BI</c:v>
                </c:pt>
                <c:pt idx="6">
                  <c:v>Know-how IoT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0-21FC-4EC9-A266-971E3EA43BA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SOLL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Tabelle1!$A$2:$A$8</c:f>
              <c:strCache>
                <c:ptCount val="7"/>
                <c:pt idx="0">
                  <c:v>Digitale Strategie und Roadmap</c:v>
                </c:pt>
                <c:pt idx="1">
                  <c:v>Cloud Strategy</c:v>
                </c:pt>
                <c:pt idx="2">
                  <c:v>Portal-/Plattform-Strategie</c:v>
                </c:pt>
                <c:pt idx="3">
                  <c:v>BI-/Big-Data Strategie</c:v>
                </c:pt>
                <c:pt idx="4">
                  <c:v>Know-how Künstliche Intelligenz</c:v>
                </c:pt>
                <c:pt idx="5">
                  <c:v>Know-how Big Data / BI</c:v>
                </c:pt>
                <c:pt idx="6">
                  <c:v>Know-how IoT</c:v>
                </c:pt>
              </c:strCache>
            </c:strRef>
          </c:cat>
          <c:val>
            <c:numRef>
              <c:f>Tabelle1!$C$2:$C$8</c:f>
              <c:numCache>
                <c:formatCode>General</c:formatCode>
                <c:ptCount val="7"/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FC-4EC9-A266-971E3EA43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14704"/>
        <c:axId val="54615688"/>
      </c:radarChart>
      <c:catAx>
        <c:axId val="54614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615688"/>
        <c:crosses val="autoZero"/>
        <c:auto val="1"/>
        <c:lblAlgn val="ctr"/>
        <c:lblOffset val="100"/>
        <c:noMultiLvlLbl val="0"/>
      </c:catAx>
      <c:valAx>
        <c:axId val="5461568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@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46147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5C350-EFB3-4F18-8839-D151C4F17BB1}" type="datetimeFigureOut">
              <a:rPr lang="de-DE" smtClean="0"/>
              <a:pPr/>
              <a:t>04.11.2019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179C7-5698-43E7-A106-FE9F8358755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60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10"/>
          <p:cNvSpPr/>
          <p:nvPr userDrawn="1"/>
        </p:nvSpPr>
        <p:spPr>
          <a:xfrm>
            <a:off x="0" y="6429377"/>
            <a:ext cx="12192000" cy="428625"/>
          </a:xfrm>
          <a:prstGeom prst="rect">
            <a:avLst/>
          </a:prstGeom>
          <a:solidFill>
            <a:srgbClr val="2B4E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11"/>
          <p:cNvSpPr txBox="1"/>
          <p:nvPr userDrawn="1"/>
        </p:nvSpPr>
        <p:spPr>
          <a:xfrm>
            <a:off x="10504805" y="6497840"/>
            <a:ext cx="142654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www.johanning.de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666713" y="2285992"/>
            <a:ext cx="10972800" cy="1428760"/>
          </a:xfrm>
        </p:spPr>
        <p:txBody>
          <a:bodyPr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9" t="34853" r="22694" b="39766"/>
          <a:stretch/>
        </p:blipFill>
        <p:spPr>
          <a:xfrm>
            <a:off x="10068024" y="195825"/>
            <a:ext cx="1845979" cy="5009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 userDrawn="1"/>
        </p:nvSpPr>
        <p:spPr>
          <a:xfrm>
            <a:off x="9524999" y="6478590"/>
            <a:ext cx="159806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www.it-leadership.de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8408609" cy="582594"/>
          </a:xfrm>
        </p:spPr>
        <p:txBody>
          <a:bodyPr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405288"/>
            <a:ext cx="10972800" cy="4720877"/>
          </a:xfrm>
        </p:spPr>
        <p:txBody>
          <a:bodyPr>
            <a:normAutofit/>
          </a:bodyPr>
          <a:lstStyle>
            <a:lvl1pPr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SzPct val="120000"/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1pPr>
            <a:lvl2pPr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SzPct val="120000"/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2pPr>
            <a:lvl3pPr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SzPct val="120000"/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3pPr>
            <a:lvl4pPr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SzPct val="120000"/>
              <a:buFont typeface="Wingdings" pitchFamily="2" charset="2"/>
              <a:buChar char="§"/>
              <a:defRPr sz="1200">
                <a:latin typeface="Arial" pitchFamily="34" charset="0"/>
                <a:cs typeface="Arial" pitchFamily="34" charset="0"/>
              </a:defRPr>
            </a:lvl4pPr>
            <a:lvl5pPr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SzPct val="120000"/>
              <a:buFont typeface="Wingdings" pitchFamily="2" charset="2"/>
              <a:buChar char="§"/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Rechteck 10"/>
          <p:cNvSpPr/>
          <p:nvPr userDrawn="1"/>
        </p:nvSpPr>
        <p:spPr>
          <a:xfrm>
            <a:off x="0" y="6429377"/>
            <a:ext cx="12192000" cy="428625"/>
          </a:xfrm>
          <a:prstGeom prst="rect">
            <a:avLst/>
          </a:prstGeom>
          <a:solidFill>
            <a:srgbClr val="2A4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>
          <a:xfrm>
            <a:off x="571461" y="6492877"/>
            <a:ext cx="2844800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CC4FF6E-67C5-4A2B-91B3-B10951B92B9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6D37024-5D60-4726-BF0A-4942BB0739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9" t="34853" r="22694" b="39766"/>
          <a:stretch/>
        </p:blipFill>
        <p:spPr>
          <a:xfrm>
            <a:off x="10068024" y="195825"/>
            <a:ext cx="1845979" cy="500921"/>
          </a:xfrm>
          <a:prstGeom prst="rect">
            <a:avLst/>
          </a:prstGeom>
        </p:spPr>
      </p:pic>
      <p:sp>
        <p:nvSpPr>
          <p:cNvPr id="13" name="Textfeld 11">
            <a:extLst>
              <a:ext uri="{FF2B5EF4-FFF2-40B4-BE49-F238E27FC236}">
                <a16:creationId xmlns:a16="http://schemas.microsoft.com/office/drawing/2014/main" id="{310558A2-3D89-4EDC-8BF2-16BDCCD80459}"/>
              </a:ext>
            </a:extLst>
          </p:cNvPr>
          <p:cNvSpPr txBox="1"/>
          <p:nvPr userDrawn="1"/>
        </p:nvSpPr>
        <p:spPr>
          <a:xfrm>
            <a:off x="10504805" y="6497840"/>
            <a:ext cx="1426544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www.johanning.de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27F19E2-A22B-473A-9B13-22501EBD2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C1B0-E0C2-461F-A1C7-AE1408CB9B4C}" type="datetimeFigureOut">
              <a:rPr lang="de-DE" smtClean="0"/>
              <a:t>04.11.2019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6F522A8-02C3-48A9-BCD8-BC6F48C1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F5CD71A-13CF-40C7-B323-A7E28E766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EE3FB-EFDE-4308-8EF5-DD4C0FE01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1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2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C4FF6E-67C5-4A2B-91B3-B10951B92B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2938435" y="5627650"/>
            <a:ext cx="6400800" cy="546409"/>
          </a:xfrm>
        </p:spPr>
        <p:txBody>
          <a:bodyPr/>
          <a:lstStyle/>
          <a:p>
            <a:r>
              <a:rPr lang="de-DE" sz="1400" dirty="0"/>
              <a:t>Oktober 2019</a:t>
            </a:r>
          </a:p>
          <a:p>
            <a:r>
              <a:rPr lang="de-DE" sz="1400" dirty="0"/>
              <a:t>Volker Johanning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66713" y="1645920"/>
            <a:ext cx="10972800" cy="2007360"/>
          </a:xfrm>
        </p:spPr>
        <p:txBody>
          <a:bodyPr/>
          <a:lstStyle/>
          <a:p>
            <a:r>
              <a:rPr lang="de-DE" sz="3200"/>
              <a:t>IT-Assessment</a:t>
            </a:r>
            <a:br>
              <a:rPr lang="de-DE" sz="3200" dirty="0"/>
            </a:br>
            <a:r>
              <a:rPr lang="de-DE" sz="3200" dirty="0"/>
              <a:t>Vorlagen und Arbeitsblätter</a:t>
            </a:r>
            <a:endParaRPr lang="de-DE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E6316879-9172-4F97-91A6-C0B525AE3D7A}"/>
              </a:ext>
            </a:extLst>
          </p:cNvPr>
          <p:cNvGraphicFramePr>
            <a:graphicFrameLocks noGrp="1"/>
          </p:cNvGraphicFramePr>
          <p:nvPr/>
        </p:nvGraphicFramePr>
        <p:xfrm>
          <a:off x="719737" y="653143"/>
          <a:ext cx="10183906" cy="51963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9699">
                  <a:extLst>
                    <a:ext uri="{9D8B030D-6E8A-4147-A177-3AD203B41FA5}">
                      <a16:colId xmlns:a16="http://schemas.microsoft.com/office/drawing/2014/main" val="4055904226"/>
                    </a:ext>
                  </a:extLst>
                </a:gridCol>
                <a:gridCol w="2833329">
                  <a:extLst>
                    <a:ext uri="{9D8B030D-6E8A-4147-A177-3AD203B41FA5}">
                      <a16:colId xmlns:a16="http://schemas.microsoft.com/office/drawing/2014/main" val="3157078466"/>
                    </a:ext>
                  </a:extLst>
                </a:gridCol>
                <a:gridCol w="3008343">
                  <a:extLst>
                    <a:ext uri="{9D8B030D-6E8A-4147-A177-3AD203B41FA5}">
                      <a16:colId xmlns:a16="http://schemas.microsoft.com/office/drawing/2014/main" val="151013807"/>
                    </a:ext>
                  </a:extLst>
                </a:gridCol>
                <a:gridCol w="3022535">
                  <a:extLst>
                    <a:ext uri="{9D8B030D-6E8A-4147-A177-3AD203B41FA5}">
                      <a16:colId xmlns:a16="http://schemas.microsoft.com/office/drawing/2014/main" val="2924211878"/>
                    </a:ext>
                  </a:extLst>
                </a:gridCol>
              </a:tblGrid>
              <a:tr h="31408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IT-Prozess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Ansatz / Qualität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Scope im Sinne von Umfang und Fokus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Reifegrad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extLst>
                  <a:ext uri="{0D108BD9-81ED-4DB2-BD59-A6C34878D82A}">
                    <a16:rowId xmlns:a16="http://schemas.microsoft.com/office/drawing/2014/main" val="1278670986"/>
                  </a:ext>
                </a:extLst>
              </a:tr>
              <a:tr h="6452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1 – Inital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Der Ansatz ist unzureichend und instabil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Der Umfang ist noch sehr unklar und nur einer kennt sich damit ein wenig aus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Wiederholbare Ergebnisse sind sehr rar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extLst>
                  <a:ext uri="{0D108BD9-81ED-4DB2-BD59-A6C34878D82A}">
                    <a16:rowId xmlns:a16="http://schemas.microsoft.com/office/drawing/2014/main" val="3371362914"/>
                  </a:ext>
                </a:extLst>
              </a:tr>
              <a:tr h="976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2 – Basic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Der Ansatz ist definiert, aber unbeständig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Der </a:t>
                      </a:r>
                      <a:r>
                        <a:rPr lang="de-DE" sz="1200" dirty="0" err="1">
                          <a:effectLst/>
                        </a:rPr>
                        <a:t>Scope</a:t>
                      </a:r>
                      <a:r>
                        <a:rPr lang="de-DE" sz="1200" dirty="0">
                          <a:effectLst/>
                        </a:rPr>
                        <a:t>/Umfang bezieht sich nur auf einen kleinen Bereich in der IT; einige, wenige können das gut.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Wiederholbare Ergebnisse werden manchmal erreicht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extLst>
                  <a:ext uri="{0D108BD9-81ED-4DB2-BD59-A6C34878D82A}">
                    <a16:rowId xmlns:a16="http://schemas.microsoft.com/office/drawing/2014/main" val="3642019754"/>
                  </a:ext>
                </a:extLst>
              </a:tr>
              <a:tr h="8108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3 – Intermediate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Der Ansatz ist standardisiert und funktioniert zumeist reibungslos.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Der Umfang bezieht sich auf die gesamte IT und mehr als die Hälfte kennen sich damit gut aus.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Wiederholbare Ergebnisse werden oft erreicht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extLst>
                  <a:ext uri="{0D108BD9-81ED-4DB2-BD59-A6C34878D82A}">
                    <a16:rowId xmlns:a16="http://schemas.microsoft.com/office/drawing/2014/main" val="2358236730"/>
                  </a:ext>
                </a:extLst>
              </a:tr>
              <a:tr h="11420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4 – Advanced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Der Ansatz ist ausgereift und so flexibel, dass er eigenständig innoviert werden kann.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Der Umfang geht über die IT hinaus und hat einen End-</a:t>
                      </a:r>
                      <a:r>
                        <a:rPr lang="de-DE" sz="1200" dirty="0" err="1">
                          <a:effectLst/>
                        </a:rPr>
                        <a:t>to</a:t>
                      </a:r>
                      <a:r>
                        <a:rPr lang="de-DE" sz="1200" dirty="0">
                          <a:effectLst/>
                        </a:rPr>
                        <a:t>-End-Charakter eines Geschäftsprozesses; das Wissen ist sehr gut.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Wiederholbare Ergebnisse werden zumeist immer erreicht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extLst>
                  <a:ext uri="{0D108BD9-81ED-4DB2-BD59-A6C34878D82A}">
                    <a16:rowId xmlns:a16="http://schemas.microsoft.com/office/drawing/2014/main" val="2911818613"/>
                  </a:ext>
                </a:extLst>
              </a:tr>
              <a:tr h="13076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5 - Champion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>
                          <a:effectLst/>
                        </a:rPr>
                        <a:t>Der Ansatz ist so ausgereift, dass er weltweit nicht oft vorkommt.</a:t>
                      </a:r>
                      <a:endParaRPr lang="de-DE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Der Umfang geht sogar über das Unternehmen hinaus und bezieht Stakeholder mit ein (Kunden, Lieferanten); Das Wissen ist sehr hoch.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>
                          <a:effectLst/>
                        </a:rPr>
                        <a:t>Wiederholbare Ergebnisse werden immer erreicht; es gibt keine Ausnahmen mehr.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35" marR="39335" marT="0" marB="0"/>
                </a:tc>
                <a:extLst>
                  <a:ext uri="{0D108BD9-81ED-4DB2-BD59-A6C34878D82A}">
                    <a16:rowId xmlns:a16="http://schemas.microsoft.com/office/drawing/2014/main" val="1962396225"/>
                  </a:ext>
                </a:extLst>
              </a:tr>
            </a:tbl>
          </a:graphicData>
        </a:graphic>
      </p:graphicFrame>
      <p:sp>
        <p:nvSpPr>
          <p:cNvPr id="4" name="Titel 1">
            <a:extLst>
              <a:ext uri="{FF2B5EF4-FFF2-40B4-BE49-F238E27FC236}">
                <a16:creationId xmlns:a16="http://schemas.microsoft.com/office/drawing/2014/main" id="{9975D73B-0D52-475F-B7C1-445054087002}"/>
              </a:ext>
            </a:extLst>
          </p:cNvPr>
          <p:cNvSpPr txBox="1">
            <a:spLocks/>
          </p:cNvSpPr>
          <p:nvPr/>
        </p:nvSpPr>
        <p:spPr>
          <a:xfrm>
            <a:off x="312307" y="6547622"/>
            <a:ext cx="3527854" cy="3103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b="1" dirty="0"/>
              <a:t>Bewertungsmatrix für das IT-Assessment</a:t>
            </a:r>
          </a:p>
        </p:txBody>
      </p:sp>
    </p:spTree>
    <p:extLst>
      <p:ext uri="{BB962C8B-B14F-4D97-AF65-F5344CB8AC3E}">
        <p14:creationId xmlns:p14="http://schemas.microsoft.com/office/powerpoint/2010/main" val="2769168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95EE805C-8D8D-42EC-BD67-B5198B6CCDD5}"/>
              </a:ext>
            </a:extLst>
          </p:cNvPr>
          <p:cNvSpPr/>
          <p:nvPr/>
        </p:nvSpPr>
        <p:spPr bwMode="auto">
          <a:xfrm>
            <a:off x="268941" y="1401952"/>
            <a:ext cx="1191026" cy="79914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 Organisation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3352EBB-64CF-4E31-96D4-0A7D0C9C7F97}"/>
              </a:ext>
            </a:extLst>
          </p:cNvPr>
          <p:cNvSpPr/>
          <p:nvPr/>
        </p:nvSpPr>
        <p:spPr bwMode="auto">
          <a:xfrm>
            <a:off x="268941" y="2353492"/>
            <a:ext cx="1191026" cy="79914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 Leadership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4D09E89-6FA6-4C32-93C2-267D464E8533}"/>
              </a:ext>
            </a:extLst>
          </p:cNvPr>
          <p:cNvSpPr/>
          <p:nvPr/>
        </p:nvSpPr>
        <p:spPr bwMode="auto">
          <a:xfrm>
            <a:off x="268941" y="3320938"/>
            <a:ext cx="1191026" cy="79914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 </a:t>
            </a:r>
            <a:r>
              <a:rPr lang="de-DE" sz="1200" dirty="0" err="1">
                <a:solidFill>
                  <a:schemeClr val="bg1"/>
                </a:solidFill>
                <a:latin typeface="+mn-lt"/>
              </a:rPr>
              <a:t>Governance</a:t>
            </a:r>
            <a:endParaRPr lang="de-DE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F183227-33E3-4473-BB87-D519A6D7258D}"/>
              </a:ext>
            </a:extLst>
          </p:cNvPr>
          <p:cNvSpPr/>
          <p:nvPr/>
        </p:nvSpPr>
        <p:spPr bwMode="auto">
          <a:xfrm>
            <a:off x="268941" y="4288384"/>
            <a:ext cx="1191026" cy="79914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 Portfolio Management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B975444-46B2-4051-9F25-4D3F6A55EE08}"/>
              </a:ext>
            </a:extLst>
          </p:cNvPr>
          <p:cNvSpPr/>
          <p:nvPr/>
        </p:nvSpPr>
        <p:spPr bwMode="auto">
          <a:xfrm>
            <a:off x="1612367" y="4288384"/>
            <a:ext cx="1191026" cy="79914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 Project Management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9B0403A-C980-457D-9D97-314278827C1E}"/>
              </a:ext>
            </a:extLst>
          </p:cNvPr>
          <p:cNvSpPr/>
          <p:nvPr/>
        </p:nvSpPr>
        <p:spPr bwMode="auto">
          <a:xfrm>
            <a:off x="1612367" y="3320938"/>
            <a:ext cx="1191026" cy="79914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Anforderungs-Management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FB7A733-BB23-4570-9D54-D56CD5086D79}"/>
              </a:ext>
            </a:extLst>
          </p:cNvPr>
          <p:cNvSpPr/>
          <p:nvPr/>
        </p:nvSpPr>
        <p:spPr bwMode="auto">
          <a:xfrm>
            <a:off x="1612367" y="2353492"/>
            <a:ext cx="1191026" cy="79914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 Controlling &amp; Legal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E21EB05-2B00-4AF6-B0FE-2AAA2202465C}"/>
              </a:ext>
            </a:extLst>
          </p:cNvPr>
          <p:cNvSpPr/>
          <p:nvPr/>
        </p:nvSpPr>
        <p:spPr bwMode="auto">
          <a:xfrm>
            <a:off x="1612367" y="1401952"/>
            <a:ext cx="1191026" cy="79914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 </a:t>
            </a:r>
            <a:r>
              <a:rPr lang="de-DE" sz="1200" dirty="0" err="1">
                <a:solidFill>
                  <a:schemeClr val="bg1"/>
                </a:solidFill>
                <a:latin typeface="+mn-lt"/>
              </a:rPr>
              <a:t>Strategy</a:t>
            </a:r>
            <a:r>
              <a:rPr lang="de-DE" sz="1200" dirty="0">
                <a:solidFill>
                  <a:schemeClr val="bg1"/>
                </a:solidFill>
                <a:latin typeface="+mn-lt"/>
              </a:rPr>
              <a:t> / Zielbild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CF08E4D-7E76-4148-9A14-D3FBAB32B26F}"/>
              </a:ext>
            </a:extLst>
          </p:cNvPr>
          <p:cNvSpPr/>
          <p:nvPr/>
        </p:nvSpPr>
        <p:spPr bwMode="auto">
          <a:xfrm>
            <a:off x="2955793" y="1401952"/>
            <a:ext cx="1191026" cy="79914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 Architektur / Systemland-</a:t>
            </a:r>
            <a:r>
              <a:rPr lang="de-DE" sz="1200" dirty="0" err="1">
                <a:solidFill>
                  <a:schemeClr val="bg1"/>
                </a:solidFill>
                <a:latin typeface="+mn-lt"/>
              </a:rPr>
              <a:t>schaft</a:t>
            </a:r>
            <a:endParaRPr lang="de-DE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418E267-D61B-4885-90E9-960E2446929E}"/>
              </a:ext>
            </a:extLst>
          </p:cNvPr>
          <p:cNvSpPr/>
          <p:nvPr/>
        </p:nvSpPr>
        <p:spPr bwMode="auto">
          <a:xfrm>
            <a:off x="2955793" y="2353492"/>
            <a:ext cx="1191026" cy="79914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 err="1">
                <a:solidFill>
                  <a:schemeClr val="bg1"/>
                </a:solidFill>
                <a:latin typeface="+mn-lt"/>
              </a:rPr>
              <a:t>Operations</a:t>
            </a:r>
            <a:r>
              <a:rPr lang="de-DE" sz="1200" dirty="0">
                <a:solidFill>
                  <a:schemeClr val="bg1"/>
                </a:solidFill>
                <a:latin typeface="+mn-lt"/>
              </a:rPr>
              <a:t> – Netzwerk (WAN/LAN)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4A9B7E3-32CD-4C2E-BEF9-05F5BC554CC8}"/>
              </a:ext>
            </a:extLst>
          </p:cNvPr>
          <p:cNvSpPr/>
          <p:nvPr/>
        </p:nvSpPr>
        <p:spPr bwMode="auto">
          <a:xfrm>
            <a:off x="4370065" y="2353492"/>
            <a:ext cx="1191026" cy="79914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 err="1">
                <a:solidFill>
                  <a:schemeClr val="bg1"/>
                </a:solidFill>
                <a:latin typeface="+mn-lt"/>
              </a:rPr>
              <a:t>Operations</a:t>
            </a:r>
            <a:r>
              <a:rPr lang="de-DE" sz="1200" dirty="0">
                <a:solidFill>
                  <a:schemeClr val="bg1"/>
                </a:solidFill>
                <a:latin typeface="+mn-lt"/>
              </a:rPr>
              <a:t> - Rechenzentrum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CE8BAF9D-C784-42DA-8136-D955B27D5561}"/>
              </a:ext>
            </a:extLst>
          </p:cNvPr>
          <p:cNvSpPr/>
          <p:nvPr/>
        </p:nvSpPr>
        <p:spPr bwMode="auto">
          <a:xfrm>
            <a:off x="2955793" y="3305032"/>
            <a:ext cx="1191026" cy="79914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Operations- Support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B806FED0-ACAA-4D28-AC3B-343F35478B7B}"/>
              </a:ext>
            </a:extLst>
          </p:cNvPr>
          <p:cNvSpPr/>
          <p:nvPr/>
        </p:nvSpPr>
        <p:spPr bwMode="auto">
          <a:xfrm>
            <a:off x="4367167" y="3305032"/>
            <a:ext cx="1191026" cy="79914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 Security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09A6111-A68D-4FA0-A40F-650ADE885F53}"/>
              </a:ext>
            </a:extLst>
          </p:cNvPr>
          <p:cNvSpPr/>
          <p:nvPr/>
        </p:nvSpPr>
        <p:spPr bwMode="auto">
          <a:xfrm>
            <a:off x="4370065" y="1401952"/>
            <a:ext cx="1191026" cy="79914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ITIL Service Management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D2D342B-9AFB-42DF-8EB7-3C94D559B15B}"/>
              </a:ext>
            </a:extLst>
          </p:cNvPr>
          <p:cNvSpPr/>
          <p:nvPr/>
        </p:nvSpPr>
        <p:spPr bwMode="auto">
          <a:xfrm>
            <a:off x="2955793" y="4288384"/>
            <a:ext cx="1191026" cy="79914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IT Risiko Management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F9C087DA-81FB-4C92-96F8-6A92301A9588}"/>
              </a:ext>
            </a:extLst>
          </p:cNvPr>
          <p:cNvSpPr/>
          <p:nvPr/>
        </p:nvSpPr>
        <p:spPr bwMode="auto">
          <a:xfrm>
            <a:off x="5784337" y="1401952"/>
            <a:ext cx="1191026" cy="79914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Digitale Strategie und Roadmap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30EE543-595C-4AA5-A900-5B10CE035CCB}"/>
              </a:ext>
            </a:extLst>
          </p:cNvPr>
          <p:cNvSpPr/>
          <p:nvPr/>
        </p:nvSpPr>
        <p:spPr bwMode="auto">
          <a:xfrm>
            <a:off x="5784337" y="2353492"/>
            <a:ext cx="1191026" cy="79914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Cloud Strategie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01135BA7-23FC-4BBB-8BF9-17339FBA305B}"/>
              </a:ext>
            </a:extLst>
          </p:cNvPr>
          <p:cNvSpPr/>
          <p:nvPr/>
        </p:nvSpPr>
        <p:spPr bwMode="auto">
          <a:xfrm>
            <a:off x="7234893" y="1401952"/>
            <a:ext cx="1191026" cy="79914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Portal / Plattform Strategie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B939CF3-21D2-4723-8E25-026FEF2C9C89}"/>
              </a:ext>
            </a:extLst>
          </p:cNvPr>
          <p:cNvSpPr/>
          <p:nvPr/>
        </p:nvSpPr>
        <p:spPr bwMode="auto">
          <a:xfrm>
            <a:off x="7230679" y="2353492"/>
            <a:ext cx="1191026" cy="79914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BI / Big Data Strategie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5218EFE9-0A9A-4CE7-B6BA-B8CAF1BA862C}"/>
              </a:ext>
            </a:extLst>
          </p:cNvPr>
          <p:cNvSpPr/>
          <p:nvPr/>
        </p:nvSpPr>
        <p:spPr bwMode="auto">
          <a:xfrm>
            <a:off x="5784337" y="3320938"/>
            <a:ext cx="1191026" cy="79914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 err="1">
                <a:solidFill>
                  <a:schemeClr val="bg1"/>
                </a:solidFill>
                <a:latin typeface="+mn-lt"/>
              </a:rPr>
              <a:t>Know-How</a:t>
            </a:r>
            <a:r>
              <a:rPr lang="de-DE" sz="1200" dirty="0">
                <a:solidFill>
                  <a:schemeClr val="bg1"/>
                </a:solidFill>
                <a:latin typeface="+mn-lt"/>
              </a:rPr>
              <a:t> Künstliche Intelligenz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BFBA52A3-5E6A-4C99-BC3D-967222F039D3}"/>
              </a:ext>
            </a:extLst>
          </p:cNvPr>
          <p:cNvSpPr/>
          <p:nvPr/>
        </p:nvSpPr>
        <p:spPr bwMode="auto">
          <a:xfrm>
            <a:off x="7234893" y="3305032"/>
            <a:ext cx="1191026" cy="79914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 err="1">
                <a:solidFill>
                  <a:schemeClr val="bg1"/>
                </a:solidFill>
                <a:latin typeface="+mn-lt"/>
              </a:rPr>
              <a:t>Know-How</a:t>
            </a:r>
            <a:r>
              <a:rPr lang="de-DE" sz="1200" dirty="0">
                <a:solidFill>
                  <a:schemeClr val="bg1"/>
                </a:solidFill>
                <a:latin typeface="+mn-lt"/>
              </a:rPr>
              <a:t> Big Data / BI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F23151D-DFD3-4701-98CB-08B5F0955862}"/>
              </a:ext>
            </a:extLst>
          </p:cNvPr>
          <p:cNvSpPr/>
          <p:nvPr/>
        </p:nvSpPr>
        <p:spPr bwMode="auto">
          <a:xfrm>
            <a:off x="5784337" y="4288384"/>
            <a:ext cx="1191026" cy="79914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 err="1">
                <a:solidFill>
                  <a:schemeClr val="bg1"/>
                </a:solidFill>
                <a:latin typeface="+mn-lt"/>
              </a:rPr>
              <a:t>Know-How</a:t>
            </a:r>
            <a:r>
              <a:rPr lang="de-DE" sz="1200" dirty="0">
                <a:solidFill>
                  <a:schemeClr val="bg1"/>
                </a:solidFill>
                <a:latin typeface="+mn-lt"/>
              </a:rPr>
              <a:t> </a:t>
            </a:r>
            <a:r>
              <a:rPr lang="de-DE" sz="1200" dirty="0" err="1">
                <a:solidFill>
                  <a:schemeClr val="bg1"/>
                </a:solidFill>
                <a:latin typeface="+mn-lt"/>
              </a:rPr>
              <a:t>IoT</a:t>
            </a:r>
            <a:endParaRPr lang="de-DE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893DF9A-31A1-4C1D-93E5-9D433C1DDF5D}"/>
              </a:ext>
            </a:extLst>
          </p:cNvPr>
          <p:cNvSpPr txBox="1"/>
          <p:nvPr/>
        </p:nvSpPr>
        <p:spPr>
          <a:xfrm>
            <a:off x="268941" y="895588"/>
            <a:ext cx="2534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17375E"/>
                </a:solidFill>
                <a:latin typeface="+mn-lt"/>
              </a:rPr>
              <a:t>STRATEGIC IMPACT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E007FED5-DAE4-408B-85EC-989DBD572A80}"/>
              </a:ext>
            </a:extLst>
          </p:cNvPr>
          <p:cNvSpPr txBox="1"/>
          <p:nvPr/>
        </p:nvSpPr>
        <p:spPr>
          <a:xfrm>
            <a:off x="2955793" y="896619"/>
            <a:ext cx="2534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77933C"/>
                </a:solidFill>
                <a:latin typeface="+mn-lt"/>
              </a:rPr>
              <a:t>TECHNOLOGY IMPACT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39461092-50DE-4438-9206-89A0F92BF348}"/>
              </a:ext>
            </a:extLst>
          </p:cNvPr>
          <p:cNvSpPr txBox="1"/>
          <p:nvPr/>
        </p:nvSpPr>
        <p:spPr>
          <a:xfrm>
            <a:off x="5784337" y="863322"/>
            <a:ext cx="2534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C00000"/>
                </a:solidFill>
                <a:latin typeface="+mn-lt"/>
              </a:rPr>
              <a:t>DIGITAL IMPACT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39B8097-BD67-4B39-8FEB-EA5F2F673D0B}"/>
              </a:ext>
            </a:extLst>
          </p:cNvPr>
          <p:cNvSpPr/>
          <p:nvPr/>
        </p:nvSpPr>
        <p:spPr bwMode="auto">
          <a:xfrm>
            <a:off x="8741252" y="1394268"/>
            <a:ext cx="1191026" cy="7991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Controlling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D196E5F4-8880-4C66-A0E1-8255B533A1BA}"/>
              </a:ext>
            </a:extLst>
          </p:cNvPr>
          <p:cNvSpPr/>
          <p:nvPr/>
        </p:nvSpPr>
        <p:spPr bwMode="auto">
          <a:xfrm>
            <a:off x="8741252" y="2345808"/>
            <a:ext cx="1191026" cy="7991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Personal / HR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585DB187-EE0B-405E-B6CF-94DC82161993}"/>
              </a:ext>
            </a:extLst>
          </p:cNvPr>
          <p:cNvSpPr/>
          <p:nvPr/>
        </p:nvSpPr>
        <p:spPr bwMode="auto">
          <a:xfrm>
            <a:off x="10191808" y="1394268"/>
            <a:ext cx="1191026" cy="7991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Finance &amp; Accounting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BDF70980-7BFC-4F8A-AF83-BB8F8F10A901}"/>
              </a:ext>
            </a:extLst>
          </p:cNvPr>
          <p:cNvSpPr/>
          <p:nvPr/>
        </p:nvSpPr>
        <p:spPr bwMode="auto">
          <a:xfrm>
            <a:off x="10187594" y="2345808"/>
            <a:ext cx="1191026" cy="7991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Technische Entwicklung (R&amp;D)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8BFFCBEC-8ED9-4913-A064-2323D8B98915}"/>
              </a:ext>
            </a:extLst>
          </p:cNvPr>
          <p:cNvSpPr/>
          <p:nvPr/>
        </p:nvSpPr>
        <p:spPr bwMode="auto">
          <a:xfrm>
            <a:off x="8741252" y="3313254"/>
            <a:ext cx="1191026" cy="7991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Logistik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68383118-F0F1-476D-85E9-CDB74249609B}"/>
              </a:ext>
            </a:extLst>
          </p:cNvPr>
          <p:cNvSpPr/>
          <p:nvPr/>
        </p:nvSpPr>
        <p:spPr bwMode="auto">
          <a:xfrm>
            <a:off x="10191808" y="3297348"/>
            <a:ext cx="1191026" cy="7991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Produktion &amp; Qualität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40649D1B-2B79-45D3-A6C3-80C42B7FF96C}"/>
              </a:ext>
            </a:extLst>
          </p:cNvPr>
          <p:cNvSpPr/>
          <p:nvPr/>
        </p:nvSpPr>
        <p:spPr bwMode="auto">
          <a:xfrm>
            <a:off x="8741252" y="4280700"/>
            <a:ext cx="1191026" cy="7991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Einkauf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575E39EC-4054-495A-8FF8-CC9F1C2BFA89}"/>
              </a:ext>
            </a:extLst>
          </p:cNvPr>
          <p:cNvSpPr txBox="1"/>
          <p:nvPr/>
        </p:nvSpPr>
        <p:spPr>
          <a:xfrm>
            <a:off x="8741252" y="855638"/>
            <a:ext cx="2534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rgbClr val="A6A6A6"/>
                </a:solidFill>
                <a:latin typeface="+mn-lt"/>
              </a:rPr>
              <a:t>BUSINESS IMPACT</a:t>
            </a: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0D77D5E6-B152-4230-8CC7-02246269B3CD}"/>
              </a:ext>
            </a:extLst>
          </p:cNvPr>
          <p:cNvSpPr/>
          <p:nvPr/>
        </p:nvSpPr>
        <p:spPr bwMode="auto">
          <a:xfrm>
            <a:off x="10191808" y="4288384"/>
            <a:ext cx="1191026" cy="7991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Marketing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39105FC8-33C0-485F-8F9D-3725A4DF9140}"/>
              </a:ext>
            </a:extLst>
          </p:cNvPr>
          <p:cNvSpPr/>
          <p:nvPr/>
        </p:nvSpPr>
        <p:spPr bwMode="auto">
          <a:xfrm>
            <a:off x="8732324" y="5235176"/>
            <a:ext cx="1191026" cy="7991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Vertrieb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5AC0739A-B7F9-45B2-BE98-7E540E9CF07D}"/>
              </a:ext>
            </a:extLst>
          </p:cNvPr>
          <p:cNvSpPr/>
          <p:nvPr/>
        </p:nvSpPr>
        <p:spPr bwMode="auto">
          <a:xfrm>
            <a:off x="10191808" y="5235176"/>
            <a:ext cx="1191026" cy="79914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rtlCol="0" anchor="ctr"/>
          <a:lstStyle/>
          <a:p>
            <a:pPr algn="ctr"/>
            <a:r>
              <a:rPr lang="de-DE" sz="1200" dirty="0">
                <a:solidFill>
                  <a:schemeClr val="bg1"/>
                </a:solidFill>
                <a:latin typeface="+mn-lt"/>
              </a:rPr>
              <a:t>Geschäfts-leitung / Management</a:t>
            </a:r>
          </a:p>
        </p:txBody>
      </p:sp>
      <p:sp>
        <p:nvSpPr>
          <p:cNvPr id="41" name="Titel 1">
            <a:extLst>
              <a:ext uri="{FF2B5EF4-FFF2-40B4-BE49-F238E27FC236}">
                <a16:creationId xmlns:a16="http://schemas.microsoft.com/office/drawing/2014/main" id="{A9059669-9C0B-41B4-98EB-B5557668112F}"/>
              </a:ext>
            </a:extLst>
          </p:cNvPr>
          <p:cNvSpPr txBox="1">
            <a:spLocks/>
          </p:cNvSpPr>
          <p:nvPr/>
        </p:nvSpPr>
        <p:spPr>
          <a:xfrm>
            <a:off x="312307" y="6547622"/>
            <a:ext cx="3527854" cy="3103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b="1" dirty="0"/>
              <a:t>Die Bewertungsfelder des IT-Assessments</a:t>
            </a:r>
          </a:p>
        </p:txBody>
      </p:sp>
    </p:spTree>
    <p:extLst>
      <p:ext uri="{BB962C8B-B14F-4D97-AF65-F5344CB8AC3E}">
        <p14:creationId xmlns:p14="http://schemas.microsoft.com/office/powerpoint/2010/main" val="153218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35B03DCE-C529-4567-918C-58716814D996}"/>
              </a:ext>
            </a:extLst>
          </p:cNvPr>
          <p:cNvGrpSpPr/>
          <p:nvPr/>
        </p:nvGrpSpPr>
        <p:grpSpPr>
          <a:xfrm>
            <a:off x="995680" y="365760"/>
            <a:ext cx="9784080" cy="6102576"/>
            <a:chOff x="1457960" y="206228"/>
            <a:chExt cx="8600440" cy="5418667"/>
          </a:xfrm>
        </p:grpSpPr>
        <p:graphicFrame>
          <p:nvGraphicFramePr>
            <p:cNvPr id="7" name="Diagramm 6">
              <a:extLst>
                <a:ext uri="{FF2B5EF4-FFF2-40B4-BE49-F238E27FC236}">
                  <a16:creationId xmlns:a16="http://schemas.microsoft.com/office/drawing/2014/main" id="{CDA3DE02-E899-4CBA-B37D-2CC338D8F03D}"/>
                </a:ext>
              </a:extLst>
            </p:cNvPr>
            <p:cNvGraphicFramePr/>
            <p:nvPr/>
          </p:nvGraphicFramePr>
          <p:xfrm>
            <a:off x="1457960" y="206228"/>
            <a:ext cx="8600440" cy="54186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6A5F992A-8B76-4A12-BB03-B79B95E335EB}"/>
                </a:ext>
              </a:extLst>
            </p:cNvPr>
            <p:cNvSpPr txBox="1"/>
            <p:nvPr/>
          </p:nvSpPr>
          <p:spPr>
            <a:xfrm>
              <a:off x="5131889" y="2534394"/>
              <a:ext cx="66040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Initial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9AD5F48D-DD74-4F5A-8B61-DF62441B098A}"/>
                </a:ext>
              </a:extLst>
            </p:cNvPr>
            <p:cNvSpPr txBox="1"/>
            <p:nvPr/>
          </p:nvSpPr>
          <p:spPr>
            <a:xfrm>
              <a:off x="5124358" y="2082932"/>
              <a:ext cx="66040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Basic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9737903C-0869-4794-B1F4-7E242A6CDD02}"/>
                </a:ext>
              </a:extLst>
            </p:cNvPr>
            <p:cNvSpPr txBox="1"/>
            <p:nvPr/>
          </p:nvSpPr>
          <p:spPr>
            <a:xfrm>
              <a:off x="5141643" y="1633640"/>
              <a:ext cx="102723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Intermediate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F1E1507E-2BEF-4507-AD44-EEFB1193035E}"/>
                </a:ext>
              </a:extLst>
            </p:cNvPr>
            <p:cNvSpPr txBox="1"/>
            <p:nvPr/>
          </p:nvSpPr>
          <p:spPr>
            <a:xfrm>
              <a:off x="5121772" y="1184348"/>
              <a:ext cx="883918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/>
                <a:t>Advanced</a:t>
              </a:r>
              <a:endParaRPr lang="de-DE" sz="1100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ED6E207A-B32E-40AF-B713-0FCB6066057F}"/>
                </a:ext>
              </a:extLst>
            </p:cNvPr>
            <p:cNvSpPr txBox="1"/>
            <p:nvPr/>
          </p:nvSpPr>
          <p:spPr>
            <a:xfrm>
              <a:off x="5069917" y="733971"/>
              <a:ext cx="102723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Champion</a:t>
              </a:r>
            </a:p>
          </p:txBody>
        </p:sp>
      </p:grpSp>
      <p:sp>
        <p:nvSpPr>
          <p:cNvPr id="14" name="Titel 1">
            <a:extLst>
              <a:ext uri="{FF2B5EF4-FFF2-40B4-BE49-F238E27FC236}">
                <a16:creationId xmlns:a16="http://schemas.microsoft.com/office/drawing/2014/main" id="{F9544AA1-40B7-4812-A6D4-E629D5C8A9CF}"/>
              </a:ext>
            </a:extLst>
          </p:cNvPr>
          <p:cNvSpPr txBox="1">
            <a:spLocks/>
          </p:cNvSpPr>
          <p:nvPr/>
        </p:nvSpPr>
        <p:spPr>
          <a:xfrm>
            <a:off x="312307" y="6547622"/>
            <a:ext cx="3527854" cy="3103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/>
              <a:t>Grafik: Beispielgrafik zu „Strategic Impact"</a:t>
            </a:r>
          </a:p>
        </p:txBody>
      </p:sp>
    </p:spTree>
    <p:extLst>
      <p:ext uri="{BB962C8B-B14F-4D97-AF65-F5344CB8AC3E}">
        <p14:creationId xmlns:p14="http://schemas.microsoft.com/office/powerpoint/2010/main" val="3898044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35B03DCE-C529-4567-918C-58716814D996}"/>
              </a:ext>
            </a:extLst>
          </p:cNvPr>
          <p:cNvGrpSpPr/>
          <p:nvPr/>
        </p:nvGrpSpPr>
        <p:grpSpPr>
          <a:xfrm>
            <a:off x="996580" y="313093"/>
            <a:ext cx="9784080" cy="6102576"/>
            <a:chOff x="1458754" y="159463"/>
            <a:chExt cx="8600440" cy="5418667"/>
          </a:xfrm>
        </p:grpSpPr>
        <p:graphicFrame>
          <p:nvGraphicFramePr>
            <p:cNvPr id="7" name="Diagramm 6">
              <a:extLst>
                <a:ext uri="{FF2B5EF4-FFF2-40B4-BE49-F238E27FC236}">
                  <a16:creationId xmlns:a16="http://schemas.microsoft.com/office/drawing/2014/main" id="{CDA3DE02-E899-4CBA-B37D-2CC338D8F03D}"/>
                </a:ext>
              </a:extLst>
            </p:cNvPr>
            <p:cNvGraphicFramePr/>
            <p:nvPr/>
          </p:nvGraphicFramePr>
          <p:xfrm>
            <a:off x="1458754" y="159463"/>
            <a:ext cx="8600440" cy="54186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6A5F992A-8B76-4A12-BB03-B79B95E335EB}"/>
                </a:ext>
              </a:extLst>
            </p:cNvPr>
            <p:cNvSpPr txBox="1"/>
            <p:nvPr/>
          </p:nvSpPr>
          <p:spPr>
            <a:xfrm>
              <a:off x="5131889" y="2534394"/>
              <a:ext cx="66040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Initial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9AD5F48D-DD74-4F5A-8B61-DF62441B098A}"/>
                </a:ext>
              </a:extLst>
            </p:cNvPr>
            <p:cNvSpPr txBox="1"/>
            <p:nvPr/>
          </p:nvSpPr>
          <p:spPr>
            <a:xfrm>
              <a:off x="5124358" y="2082932"/>
              <a:ext cx="66040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Basic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9737903C-0869-4794-B1F4-7E242A6CDD02}"/>
                </a:ext>
              </a:extLst>
            </p:cNvPr>
            <p:cNvSpPr txBox="1"/>
            <p:nvPr/>
          </p:nvSpPr>
          <p:spPr>
            <a:xfrm>
              <a:off x="5141643" y="1633640"/>
              <a:ext cx="102723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Intermediate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F1E1507E-2BEF-4507-AD44-EEFB1193035E}"/>
                </a:ext>
              </a:extLst>
            </p:cNvPr>
            <p:cNvSpPr txBox="1"/>
            <p:nvPr/>
          </p:nvSpPr>
          <p:spPr>
            <a:xfrm>
              <a:off x="5121772" y="1184348"/>
              <a:ext cx="883918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/>
                <a:t>Advanced</a:t>
              </a:r>
              <a:endParaRPr lang="de-DE" sz="1100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ED6E207A-B32E-40AF-B713-0FCB6066057F}"/>
                </a:ext>
              </a:extLst>
            </p:cNvPr>
            <p:cNvSpPr txBox="1"/>
            <p:nvPr/>
          </p:nvSpPr>
          <p:spPr>
            <a:xfrm>
              <a:off x="5069917" y="733971"/>
              <a:ext cx="102723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Champion</a:t>
              </a:r>
            </a:p>
          </p:txBody>
        </p:sp>
      </p:grpSp>
      <p:sp>
        <p:nvSpPr>
          <p:cNvPr id="14" name="Titel 1">
            <a:extLst>
              <a:ext uri="{FF2B5EF4-FFF2-40B4-BE49-F238E27FC236}">
                <a16:creationId xmlns:a16="http://schemas.microsoft.com/office/drawing/2014/main" id="{F9544AA1-40B7-4812-A6D4-E629D5C8A9CF}"/>
              </a:ext>
            </a:extLst>
          </p:cNvPr>
          <p:cNvSpPr txBox="1">
            <a:spLocks/>
          </p:cNvSpPr>
          <p:nvPr/>
        </p:nvSpPr>
        <p:spPr>
          <a:xfrm>
            <a:off x="312307" y="6547622"/>
            <a:ext cx="3527854" cy="3103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/>
              <a:t>Portfolio zum Ausfüllen des „Strategic Impact“</a:t>
            </a:r>
          </a:p>
        </p:txBody>
      </p:sp>
    </p:spTree>
    <p:extLst>
      <p:ext uri="{BB962C8B-B14F-4D97-AF65-F5344CB8AC3E}">
        <p14:creationId xmlns:p14="http://schemas.microsoft.com/office/powerpoint/2010/main" val="2549302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35B03DCE-C529-4567-918C-58716814D996}"/>
              </a:ext>
            </a:extLst>
          </p:cNvPr>
          <p:cNvGrpSpPr/>
          <p:nvPr/>
        </p:nvGrpSpPr>
        <p:grpSpPr>
          <a:xfrm>
            <a:off x="996580" y="313093"/>
            <a:ext cx="9784080" cy="6102576"/>
            <a:chOff x="1458754" y="159463"/>
            <a:chExt cx="8600440" cy="5418667"/>
          </a:xfrm>
        </p:grpSpPr>
        <p:graphicFrame>
          <p:nvGraphicFramePr>
            <p:cNvPr id="7" name="Diagramm 6">
              <a:extLst>
                <a:ext uri="{FF2B5EF4-FFF2-40B4-BE49-F238E27FC236}">
                  <a16:creationId xmlns:a16="http://schemas.microsoft.com/office/drawing/2014/main" id="{CDA3DE02-E899-4CBA-B37D-2CC338D8F03D}"/>
                </a:ext>
              </a:extLst>
            </p:cNvPr>
            <p:cNvGraphicFramePr/>
            <p:nvPr/>
          </p:nvGraphicFramePr>
          <p:xfrm>
            <a:off x="1458754" y="159463"/>
            <a:ext cx="8600440" cy="54186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6A5F992A-8B76-4A12-BB03-B79B95E335EB}"/>
                </a:ext>
              </a:extLst>
            </p:cNvPr>
            <p:cNvSpPr txBox="1"/>
            <p:nvPr/>
          </p:nvSpPr>
          <p:spPr>
            <a:xfrm>
              <a:off x="5131889" y="2534394"/>
              <a:ext cx="66040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Initial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9AD5F48D-DD74-4F5A-8B61-DF62441B098A}"/>
                </a:ext>
              </a:extLst>
            </p:cNvPr>
            <p:cNvSpPr txBox="1"/>
            <p:nvPr/>
          </p:nvSpPr>
          <p:spPr>
            <a:xfrm>
              <a:off x="5124358" y="2082932"/>
              <a:ext cx="66040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Basic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9737903C-0869-4794-B1F4-7E242A6CDD02}"/>
                </a:ext>
              </a:extLst>
            </p:cNvPr>
            <p:cNvSpPr txBox="1"/>
            <p:nvPr/>
          </p:nvSpPr>
          <p:spPr>
            <a:xfrm>
              <a:off x="5141643" y="1633640"/>
              <a:ext cx="102723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Intermediate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F1E1507E-2BEF-4507-AD44-EEFB1193035E}"/>
                </a:ext>
              </a:extLst>
            </p:cNvPr>
            <p:cNvSpPr txBox="1"/>
            <p:nvPr/>
          </p:nvSpPr>
          <p:spPr>
            <a:xfrm>
              <a:off x="5121772" y="1184348"/>
              <a:ext cx="883918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/>
                <a:t>Advanced</a:t>
              </a:r>
              <a:endParaRPr lang="de-DE" sz="1100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ED6E207A-B32E-40AF-B713-0FCB6066057F}"/>
                </a:ext>
              </a:extLst>
            </p:cNvPr>
            <p:cNvSpPr txBox="1"/>
            <p:nvPr/>
          </p:nvSpPr>
          <p:spPr>
            <a:xfrm>
              <a:off x="5069917" y="733971"/>
              <a:ext cx="102723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Champion</a:t>
              </a:r>
            </a:p>
          </p:txBody>
        </p:sp>
      </p:grpSp>
      <p:sp>
        <p:nvSpPr>
          <p:cNvPr id="14" name="Titel 1">
            <a:extLst>
              <a:ext uri="{FF2B5EF4-FFF2-40B4-BE49-F238E27FC236}">
                <a16:creationId xmlns:a16="http://schemas.microsoft.com/office/drawing/2014/main" id="{F9544AA1-40B7-4812-A6D4-E629D5C8A9CF}"/>
              </a:ext>
            </a:extLst>
          </p:cNvPr>
          <p:cNvSpPr txBox="1">
            <a:spLocks/>
          </p:cNvSpPr>
          <p:nvPr/>
        </p:nvSpPr>
        <p:spPr>
          <a:xfrm>
            <a:off x="312307" y="6547622"/>
            <a:ext cx="3527854" cy="3103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/>
              <a:t>Portfolio zum Ausfüllen des „Business Impact“</a:t>
            </a:r>
          </a:p>
        </p:txBody>
      </p:sp>
    </p:spTree>
    <p:extLst>
      <p:ext uri="{BB962C8B-B14F-4D97-AF65-F5344CB8AC3E}">
        <p14:creationId xmlns:p14="http://schemas.microsoft.com/office/powerpoint/2010/main" val="13520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35B03DCE-C529-4567-918C-58716814D996}"/>
              </a:ext>
            </a:extLst>
          </p:cNvPr>
          <p:cNvGrpSpPr/>
          <p:nvPr/>
        </p:nvGrpSpPr>
        <p:grpSpPr>
          <a:xfrm>
            <a:off x="996580" y="313093"/>
            <a:ext cx="9784080" cy="6102576"/>
            <a:chOff x="1458754" y="159463"/>
            <a:chExt cx="8600440" cy="5418667"/>
          </a:xfrm>
        </p:grpSpPr>
        <p:graphicFrame>
          <p:nvGraphicFramePr>
            <p:cNvPr id="7" name="Diagramm 6">
              <a:extLst>
                <a:ext uri="{FF2B5EF4-FFF2-40B4-BE49-F238E27FC236}">
                  <a16:creationId xmlns:a16="http://schemas.microsoft.com/office/drawing/2014/main" id="{CDA3DE02-E899-4CBA-B37D-2CC338D8F03D}"/>
                </a:ext>
              </a:extLst>
            </p:cNvPr>
            <p:cNvGraphicFramePr/>
            <p:nvPr/>
          </p:nvGraphicFramePr>
          <p:xfrm>
            <a:off x="1458754" y="159463"/>
            <a:ext cx="8600440" cy="54186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6A5F992A-8B76-4A12-BB03-B79B95E335EB}"/>
                </a:ext>
              </a:extLst>
            </p:cNvPr>
            <p:cNvSpPr txBox="1"/>
            <p:nvPr/>
          </p:nvSpPr>
          <p:spPr>
            <a:xfrm>
              <a:off x="5131889" y="2534394"/>
              <a:ext cx="66040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Initial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9AD5F48D-DD74-4F5A-8B61-DF62441B098A}"/>
                </a:ext>
              </a:extLst>
            </p:cNvPr>
            <p:cNvSpPr txBox="1"/>
            <p:nvPr/>
          </p:nvSpPr>
          <p:spPr>
            <a:xfrm>
              <a:off x="5124358" y="2082932"/>
              <a:ext cx="66040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Basic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9737903C-0869-4794-B1F4-7E242A6CDD02}"/>
                </a:ext>
              </a:extLst>
            </p:cNvPr>
            <p:cNvSpPr txBox="1"/>
            <p:nvPr/>
          </p:nvSpPr>
          <p:spPr>
            <a:xfrm>
              <a:off x="5141643" y="1633640"/>
              <a:ext cx="102723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Intermediate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F1E1507E-2BEF-4507-AD44-EEFB1193035E}"/>
                </a:ext>
              </a:extLst>
            </p:cNvPr>
            <p:cNvSpPr txBox="1"/>
            <p:nvPr/>
          </p:nvSpPr>
          <p:spPr>
            <a:xfrm>
              <a:off x="5121772" y="1184348"/>
              <a:ext cx="883918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/>
                <a:t>Advanced</a:t>
              </a:r>
              <a:endParaRPr lang="de-DE" sz="1100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ED6E207A-B32E-40AF-B713-0FCB6066057F}"/>
                </a:ext>
              </a:extLst>
            </p:cNvPr>
            <p:cNvSpPr txBox="1"/>
            <p:nvPr/>
          </p:nvSpPr>
          <p:spPr>
            <a:xfrm>
              <a:off x="5069917" y="733971"/>
              <a:ext cx="102723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Champion</a:t>
              </a:r>
            </a:p>
          </p:txBody>
        </p:sp>
      </p:grpSp>
      <p:sp>
        <p:nvSpPr>
          <p:cNvPr id="14" name="Titel 1">
            <a:extLst>
              <a:ext uri="{FF2B5EF4-FFF2-40B4-BE49-F238E27FC236}">
                <a16:creationId xmlns:a16="http://schemas.microsoft.com/office/drawing/2014/main" id="{F9544AA1-40B7-4812-A6D4-E629D5C8A9CF}"/>
              </a:ext>
            </a:extLst>
          </p:cNvPr>
          <p:cNvSpPr txBox="1">
            <a:spLocks/>
          </p:cNvSpPr>
          <p:nvPr/>
        </p:nvSpPr>
        <p:spPr>
          <a:xfrm>
            <a:off x="312307" y="6547622"/>
            <a:ext cx="3527854" cy="3103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/>
              <a:t>Portfolio zum Ausfüllen des „Technology Impact“</a:t>
            </a:r>
          </a:p>
        </p:txBody>
      </p:sp>
    </p:spTree>
    <p:extLst>
      <p:ext uri="{BB962C8B-B14F-4D97-AF65-F5344CB8AC3E}">
        <p14:creationId xmlns:p14="http://schemas.microsoft.com/office/powerpoint/2010/main" val="1085643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35B03DCE-C529-4567-918C-58716814D996}"/>
              </a:ext>
            </a:extLst>
          </p:cNvPr>
          <p:cNvGrpSpPr/>
          <p:nvPr/>
        </p:nvGrpSpPr>
        <p:grpSpPr>
          <a:xfrm>
            <a:off x="996580" y="313093"/>
            <a:ext cx="9784080" cy="6102576"/>
            <a:chOff x="1458754" y="159463"/>
            <a:chExt cx="8600440" cy="5418667"/>
          </a:xfrm>
        </p:grpSpPr>
        <p:graphicFrame>
          <p:nvGraphicFramePr>
            <p:cNvPr id="7" name="Diagramm 6">
              <a:extLst>
                <a:ext uri="{FF2B5EF4-FFF2-40B4-BE49-F238E27FC236}">
                  <a16:creationId xmlns:a16="http://schemas.microsoft.com/office/drawing/2014/main" id="{CDA3DE02-E899-4CBA-B37D-2CC338D8F03D}"/>
                </a:ext>
              </a:extLst>
            </p:cNvPr>
            <p:cNvGraphicFramePr/>
            <p:nvPr/>
          </p:nvGraphicFramePr>
          <p:xfrm>
            <a:off x="1458754" y="159463"/>
            <a:ext cx="8600440" cy="54186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6A5F992A-8B76-4A12-BB03-B79B95E335EB}"/>
                </a:ext>
              </a:extLst>
            </p:cNvPr>
            <p:cNvSpPr txBox="1"/>
            <p:nvPr/>
          </p:nvSpPr>
          <p:spPr>
            <a:xfrm>
              <a:off x="5131889" y="2534394"/>
              <a:ext cx="66040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Initial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9AD5F48D-DD74-4F5A-8B61-DF62441B098A}"/>
                </a:ext>
              </a:extLst>
            </p:cNvPr>
            <p:cNvSpPr txBox="1"/>
            <p:nvPr/>
          </p:nvSpPr>
          <p:spPr>
            <a:xfrm>
              <a:off x="5124358" y="2082932"/>
              <a:ext cx="66040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Basic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9737903C-0869-4794-B1F4-7E242A6CDD02}"/>
                </a:ext>
              </a:extLst>
            </p:cNvPr>
            <p:cNvSpPr txBox="1"/>
            <p:nvPr/>
          </p:nvSpPr>
          <p:spPr>
            <a:xfrm>
              <a:off x="5141643" y="1633640"/>
              <a:ext cx="102723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Intermediate</a:t>
              </a: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F1E1507E-2BEF-4507-AD44-EEFB1193035E}"/>
                </a:ext>
              </a:extLst>
            </p:cNvPr>
            <p:cNvSpPr txBox="1"/>
            <p:nvPr/>
          </p:nvSpPr>
          <p:spPr>
            <a:xfrm>
              <a:off x="5121772" y="1184348"/>
              <a:ext cx="883918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 err="1"/>
                <a:t>Advanced</a:t>
              </a:r>
              <a:endParaRPr lang="de-DE" sz="1100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ED6E207A-B32E-40AF-B713-0FCB6066057F}"/>
                </a:ext>
              </a:extLst>
            </p:cNvPr>
            <p:cNvSpPr txBox="1"/>
            <p:nvPr/>
          </p:nvSpPr>
          <p:spPr>
            <a:xfrm>
              <a:off x="5069917" y="733971"/>
              <a:ext cx="1027230" cy="232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100" dirty="0"/>
                <a:t>Champion</a:t>
              </a:r>
            </a:p>
          </p:txBody>
        </p:sp>
      </p:grpSp>
      <p:sp>
        <p:nvSpPr>
          <p:cNvPr id="14" name="Titel 1">
            <a:extLst>
              <a:ext uri="{FF2B5EF4-FFF2-40B4-BE49-F238E27FC236}">
                <a16:creationId xmlns:a16="http://schemas.microsoft.com/office/drawing/2014/main" id="{F9544AA1-40B7-4812-A6D4-E629D5C8A9CF}"/>
              </a:ext>
            </a:extLst>
          </p:cNvPr>
          <p:cNvSpPr txBox="1">
            <a:spLocks/>
          </p:cNvSpPr>
          <p:nvPr/>
        </p:nvSpPr>
        <p:spPr>
          <a:xfrm>
            <a:off x="312307" y="6547622"/>
            <a:ext cx="3527854" cy="3103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200" dirty="0"/>
              <a:t>Portfolio zum Ausfüllen des „Digital Impact“</a:t>
            </a:r>
          </a:p>
        </p:txBody>
      </p:sp>
    </p:spTree>
    <p:extLst>
      <p:ext uri="{BB962C8B-B14F-4D97-AF65-F5344CB8AC3E}">
        <p14:creationId xmlns:p14="http://schemas.microsoft.com/office/powerpoint/2010/main" val="1032284156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 Johanning IT Management Powerpoin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>
            <a:lumMod val="50000"/>
          </a:schemeClr>
        </a:solidFill>
        <a:ln w="9525">
          <a:noFill/>
          <a:miter lim="800000"/>
          <a:headEnd/>
          <a:tailEnd/>
        </a:ln>
        <a:effectLst>
          <a:outerShdw dist="35921" dir="2700000" algn="ctr" rotWithShape="0">
            <a:srgbClr val="808080"/>
          </a:outerShdw>
        </a:effectLst>
      </a:spPr>
      <a:bodyPr/>
      <a:lstStyle>
        <a:defPPr>
          <a:defRPr sz="1600"/>
        </a:defPPr>
      </a:lstStyle>
    </a:sp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 Johanning IT Management Powerpoint</Template>
  <TotalTime>0</TotalTime>
  <Words>401</Words>
  <Application>Microsoft Office PowerPoint</Application>
  <PresentationFormat>Breitbild</PresentationFormat>
  <Paragraphs>100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Vorlage Johanning IT Management Powerpoint</vt:lpstr>
      <vt:lpstr>IT-Assessment Vorlagen und Arbeitsblätter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FACTSHEET Johanning IT Management</dc:title>
  <dc:creator>Volker</dc:creator>
  <cp:lastModifiedBy>Volker Johanning</cp:lastModifiedBy>
  <cp:revision>1171</cp:revision>
  <cp:lastPrinted>2019-08-29T08:33:32Z</cp:lastPrinted>
  <dcterms:created xsi:type="dcterms:W3CDTF">2012-05-14T13:16:00Z</dcterms:created>
  <dcterms:modified xsi:type="dcterms:W3CDTF">2019-11-04T13:58:35Z</dcterms:modified>
</cp:coreProperties>
</file>